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73"/>
  </p:notesMasterIdLst>
  <p:handoutMasterIdLst>
    <p:handoutMasterId r:id="rId74"/>
  </p:handoutMasterIdLst>
  <p:sldIdLst>
    <p:sldId id="288" r:id="rId2"/>
    <p:sldId id="619" r:id="rId3"/>
    <p:sldId id="630" r:id="rId4"/>
    <p:sldId id="605" r:id="rId5"/>
    <p:sldId id="618" r:id="rId6"/>
    <p:sldId id="668" r:id="rId7"/>
    <p:sldId id="734" r:id="rId8"/>
    <p:sldId id="669" r:id="rId9"/>
    <p:sldId id="670" r:id="rId10"/>
    <p:sldId id="671" r:id="rId11"/>
    <p:sldId id="673" r:id="rId12"/>
    <p:sldId id="726" r:id="rId13"/>
    <p:sldId id="725" r:id="rId14"/>
    <p:sldId id="735" r:id="rId15"/>
    <p:sldId id="736" r:id="rId16"/>
    <p:sldId id="677" r:id="rId17"/>
    <p:sldId id="678" r:id="rId18"/>
    <p:sldId id="737" r:id="rId19"/>
    <p:sldId id="681" r:id="rId20"/>
    <p:sldId id="738" r:id="rId21"/>
    <p:sldId id="683" r:id="rId22"/>
    <p:sldId id="739" r:id="rId23"/>
    <p:sldId id="685" r:id="rId24"/>
    <p:sldId id="686" r:id="rId25"/>
    <p:sldId id="688" r:id="rId26"/>
    <p:sldId id="740" r:id="rId27"/>
    <p:sldId id="741" r:id="rId28"/>
    <p:sldId id="742" r:id="rId29"/>
    <p:sldId id="743" r:id="rId30"/>
    <p:sldId id="744" r:id="rId31"/>
    <p:sldId id="745" r:id="rId32"/>
    <p:sldId id="746" r:id="rId33"/>
    <p:sldId id="693" r:id="rId34"/>
    <p:sldId id="747" r:id="rId35"/>
    <p:sldId id="748" r:id="rId36"/>
    <p:sldId id="695" r:id="rId37"/>
    <p:sldId id="696" r:id="rId38"/>
    <p:sldId id="749" r:id="rId39"/>
    <p:sldId id="750" r:id="rId40"/>
    <p:sldId id="751" r:id="rId41"/>
    <p:sldId id="752" r:id="rId42"/>
    <p:sldId id="753" r:id="rId43"/>
    <p:sldId id="758" r:id="rId44"/>
    <p:sldId id="759" r:id="rId45"/>
    <p:sldId id="754" r:id="rId46"/>
    <p:sldId id="755" r:id="rId47"/>
    <p:sldId id="760" r:id="rId48"/>
    <p:sldId id="761" r:id="rId49"/>
    <p:sldId id="762" r:id="rId50"/>
    <p:sldId id="763" r:id="rId51"/>
    <p:sldId id="764" r:id="rId52"/>
    <p:sldId id="765" r:id="rId53"/>
    <p:sldId id="766" r:id="rId54"/>
    <p:sldId id="767" r:id="rId55"/>
    <p:sldId id="756" r:id="rId56"/>
    <p:sldId id="769" r:id="rId57"/>
    <p:sldId id="768" r:id="rId58"/>
    <p:sldId id="770" r:id="rId59"/>
    <p:sldId id="772" r:id="rId60"/>
    <p:sldId id="773" r:id="rId61"/>
    <p:sldId id="774" r:id="rId62"/>
    <p:sldId id="771" r:id="rId63"/>
    <p:sldId id="757" r:id="rId64"/>
    <p:sldId id="775" r:id="rId65"/>
    <p:sldId id="778" r:id="rId66"/>
    <p:sldId id="776" r:id="rId67"/>
    <p:sldId id="777" r:id="rId68"/>
    <p:sldId id="722" r:id="rId69"/>
    <p:sldId id="779" r:id="rId70"/>
    <p:sldId id="780" r:id="rId71"/>
    <p:sldId id="781" r:id="rId7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4EE"/>
    <a:srgbClr val="60A6E4"/>
    <a:srgbClr val="41CC29"/>
    <a:srgbClr val="4CC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1" autoAdjust="0"/>
    <p:restoredTop sz="94600" autoAdjust="0"/>
  </p:normalViewPr>
  <p:slideViewPr>
    <p:cSldViewPr snapToGrid="0">
      <p:cViewPr varScale="1">
        <p:scale>
          <a:sx n="109" d="100"/>
          <a:sy n="109" d="100"/>
        </p:scale>
        <p:origin x="2142" y="102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13668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1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+mn-cs"/>
              </a:rPr>
              <a:t>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3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5" y="846366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725487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25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 smtClean="0"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 smtClean="0"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r>
              <a:rPr lang="de-DE" altLang="ko-KR" sz="1000" dirty="0" smtClean="0">
                <a:ea typeface="굴림" charset="-127"/>
              </a:rPr>
              <a:t> / 73</a:t>
            </a:r>
            <a:endParaRPr lang="de-DE" altLang="ko-KR" sz="1000" dirty="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8" r:id="rId10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1401673" y="2195647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 eaLnBrk="1" hangingPunct="1"/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처음 만드는 </a:t>
            </a:r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4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애플리케이션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[Hello Android] </a:t>
            </a:r>
            <a:r>
              <a:rPr lang="ko-KR" altLang="en-US" dirty="0" smtClean="0"/>
              <a:t>프로그램 ▶ 프로젝트 생성</a:t>
            </a:r>
            <a:r>
              <a:rPr lang="en-US" altLang="ko-KR" dirty="0" smtClean="0"/>
              <a:t>[6/6]</a:t>
            </a:r>
            <a:endParaRPr lang="ko-KR" altLang="en-US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(7)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프로젝트 생성 화면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2" y="1544129"/>
            <a:ext cx="6487119" cy="50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3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화면 디자인 및 편집</a:t>
            </a:r>
            <a:r>
              <a:rPr lang="en-US" altLang="ko-KR" sz="2400" dirty="0" smtClean="0"/>
              <a:t>[1/5]</a:t>
            </a:r>
            <a:endParaRPr lang="ko-KR" alt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37" y="1968134"/>
            <a:ext cx="7793055" cy="4226741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(8) </a:t>
            </a:r>
            <a:r>
              <a:rPr lang="ko-KR" altLang="en-US" dirty="0" smtClean="0"/>
              <a:t>가상 </a:t>
            </a:r>
            <a:r>
              <a:rPr lang="en-US" altLang="ko-KR" dirty="0" smtClean="0"/>
              <a:t>AVD</a:t>
            </a:r>
            <a:r>
              <a:rPr lang="ko-KR" altLang="en-US" dirty="0" smtClean="0"/>
              <a:t>와 화면을 동일하게 설정하기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‘Pixel’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– ‘AVD: Q_Pixel_2_’ </a:t>
            </a:r>
            <a:r>
              <a:rPr lang="ko-KR" altLang="en-US" dirty="0" smtClean="0"/>
              <a:t>선택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생략 가능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06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[Hello Android] </a:t>
            </a:r>
            <a:r>
              <a:rPr lang="ko-KR" altLang="en-US" dirty="0" smtClean="0"/>
              <a:t>프로그램 ▶ </a:t>
            </a:r>
            <a:r>
              <a:rPr lang="ko-KR" altLang="en-US" sz="2400" dirty="0"/>
              <a:t>화면 디자인 및 편집</a:t>
            </a:r>
            <a:r>
              <a:rPr lang="en-US" altLang="ko-KR" sz="2400" dirty="0"/>
              <a:t>[2/5]</a:t>
            </a:r>
            <a:endParaRPr lang="ko-KR" alt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02" y="2595890"/>
            <a:ext cx="7283043" cy="3745353"/>
          </a:xfrm>
          <a:prstGeom prst="rect">
            <a:avLst/>
          </a:prstGeom>
        </p:spPr>
      </p:pic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(9) </a:t>
            </a:r>
            <a:r>
              <a:rPr lang="en-US" altLang="ko-KR" dirty="0" err="1" smtClean="0"/>
              <a:t>RelativeLayout</a:t>
            </a:r>
            <a:r>
              <a:rPr lang="ko-KR" altLang="en-US" dirty="0" smtClean="0"/>
              <a:t>으로 변경하기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[Text] </a:t>
            </a:r>
            <a:r>
              <a:rPr lang="ko-KR" altLang="en-US" dirty="0" smtClean="0"/>
              <a:t>탭 클릭 </a:t>
            </a:r>
            <a:r>
              <a:rPr lang="en-US" altLang="ko-KR" dirty="0" smtClean="0"/>
              <a:t>– 2</a:t>
            </a:r>
            <a:r>
              <a:rPr lang="ko-KR" altLang="en-US" dirty="0" smtClean="0"/>
              <a:t>행의 </a:t>
            </a:r>
            <a:r>
              <a:rPr lang="en-US" altLang="ko-KR" dirty="0" err="1" smtClean="0"/>
              <a:t>android.support.constraint.ConstraintLayout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RelativeLayout</a:t>
            </a:r>
            <a:r>
              <a:rPr lang="ko-KR" altLang="en-US" dirty="0" smtClean="0">
                <a:sym typeface="Wingdings" pitchFamily="2" charset="2"/>
              </a:rPr>
              <a:t>으로 변경 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대</a:t>
            </a:r>
            <a:r>
              <a:rPr lang="en-US" altLang="ko-KR" dirty="0" smtClean="0">
                <a:sym typeface="Wingdings" pitchFamily="2" charset="2"/>
              </a:rPr>
              <a:t>·</a:t>
            </a:r>
            <a:r>
              <a:rPr lang="ko-KR" altLang="en-US" dirty="0" smtClean="0">
                <a:sym typeface="Wingdings" pitchFamily="2" charset="2"/>
              </a:rPr>
              <a:t>소문자 정확히 입력</a:t>
            </a:r>
            <a:r>
              <a:rPr lang="en-US" altLang="ko-KR" dirty="0" smtClean="0">
                <a:sym typeface="Wingdings" pitchFamily="2" charset="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55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[Hello Android] </a:t>
            </a:r>
            <a:r>
              <a:rPr lang="ko-KR" altLang="en-US" dirty="0" smtClean="0"/>
              <a:t>프로그램 ▶ </a:t>
            </a:r>
            <a:r>
              <a:rPr lang="ko-KR" altLang="en-US" sz="2400" dirty="0"/>
              <a:t>화면 디자인 및 편집</a:t>
            </a:r>
            <a:r>
              <a:rPr lang="en-US" altLang="ko-KR" sz="2400" dirty="0"/>
              <a:t>[</a:t>
            </a:r>
            <a:r>
              <a:rPr lang="ko-KR" altLang="ko-KR" sz="2400" dirty="0"/>
              <a:t>3</a:t>
            </a:r>
            <a:r>
              <a:rPr lang="en-US" altLang="ko-KR" sz="2400" dirty="0"/>
              <a:t>/</a:t>
            </a:r>
            <a:r>
              <a:rPr lang="ko-KR" altLang="ko-KR" sz="2400" dirty="0"/>
              <a:t>5</a:t>
            </a:r>
            <a:r>
              <a:rPr lang="en-US" altLang="ko-KR" sz="2400" dirty="0"/>
              <a:t>]</a:t>
            </a:r>
            <a:endParaRPr lang="ko-KR" altLang="en-US" sz="2400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300" dirty="0" smtClean="0"/>
              <a:t>(10) [Design] </a:t>
            </a:r>
            <a:r>
              <a:rPr lang="ko-KR" altLang="en-US" sz="2300" dirty="0" smtClean="0"/>
              <a:t>탭 클릭 </a:t>
            </a:r>
            <a:r>
              <a:rPr lang="en-US" altLang="ko-KR" sz="2300" dirty="0" smtClean="0"/>
              <a:t>– [Enable </a:t>
            </a:r>
            <a:r>
              <a:rPr lang="en-US" altLang="ko-KR" sz="2300" dirty="0" err="1" smtClean="0"/>
              <a:t>Autoconnection</a:t>
            </a:r>
            <a:r>
              <a:rPr lang="en-US" altLang="ko-KR" sz="2300" dirty="0" smtClean="0"/>
              <a:t> to Parent] </a:t>
            </a:r>
            <a:r>
              <a:rPr lang="ko-KR" altLang="en-US" sz="2300" dirty="0" smtClean="0"/>
              <a:t>아이콘 클릭</a:t>
            </a:r>
            <a:endParaRPr lang="en-US" altLang="ko-KR" sz="2300" dirty="0" smtClean="0"/>
          </a:p>
          <a:p>
            <a:pPr lvl="1"/>
            <a:r>
              <a:rPr lang="ko-KR" altLang="en-US" dirty="0"/>
              <a:t>왼쪽 </a:t>
            </a:r>
            <a:r>
              <a:rPr lang="en-US" altLang="ko-KR" dirty="0"/>
              <a:t>[Widgets]</a:t>
            </a:r>
            <a:r>
              <a:rPr lang="ko-KR" altLang="en-US" dirty="0"/>
              <a:t>에서 몇 개를 오른쪽에 </a:t>
            </a:r>
            <a:r>
              <a:rPr lang="ko-KR" altLang="en-US" dirty="0" smtClean="0"/>
              <a:t>옮김</a:t>
            </a:r>
            <a:endParaRPr lang="en-US" altLang="ko-KR" dirty="0" smtClean="0"/>
          </a:p>
          <a:p>
            <a:pPr lvl="1"/>
            <a:r>
              <a:rPr lang="ko-KR" altLang="en-US" dirty="0"/>
              <a:t>오른쪽 위의 확대</a:t>
            </a:r>
            <a:r>
              <a:rPr lang="en-US" altLang="ko-KR" dirty="0"/>
              <a:t>/</a:t>
            </a:r>
            <a:r>
              <a:rPr lang="ko-KR" altLang="en-US" dirty="0"/>
              <a:t>축소 아이콘으로 </a:t>
            </a:r>
            <a:r>
              <a:rPr lang="ko-KR" altLang="en-US" dirty="0" smtClean="0"/>
              <a:t>화면 </a:t>
            </a:r>
            <a:r>
              <a:rPr lang="ko-KR" altLang="en-US" dirty="0"/>
              <a:t>크기 조절 가능</a:t>
            </a:r>
          </a:p>
          <a:p>
            <a:pPr lvl="1"/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7" y="2725546"/>
            <a:ext cx="5335017" cy="41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4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[Hello Android] </a:t>
            </a:r>
            <a:r>
              <a:rPr lang="ko-KR" altLang="en-US" dirty="0" smtClean="0"/>
              <a:t>프로그램 ▶ </a:t>
            </a:r>
            <a:r>
              <a:rPr lang="ko-KR" altLang="en-US" sz="2400" dirty="0"/>
              <a:t>화면 디자인 및 편집</a:t>
            </a:r>
            <a:r>
              <a:rPr lang="en-US" altLang="ko-KR" sz="2400" dirty="0" smtClean="0"/>
              <a:t>[4/</a:t>
            </a:r>
            <a:r>
              <a:rPr lang="ko-KR" altLang="ko-KR" sz="2400" dirty="0"/>
              <a:t>5</a:t>
            </a:r>
            <a:r>
              <a:rPr lang="en-US" altLang="ko-KR" sz="2400" dirty="0"/>
              <a:t>]</a:t>
            </a:r>
            <a:endParaRPr lang="ko-KR" altLang="en-US" sz="2400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(11) [Text] </a:t>
            </a:r>
            <a:r>
              <a:rPr lang="ko-KR" altLang="en-US" dirty="0" smtClean="0"/>
              <a:t>탭 클릭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추가된 적당한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코드 하나 삭제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책에서는 </a:t>
            </a:r>
            <a:r>
              <a:rPr lang="en-US" altLang="ko-KR" dirty="0" smtClean="0"/>
              <a:t>Button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68" y="1964195"/>
            <a:ext cx="7107221" cy="445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5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[Hello Android] </a:t>
            </a:r>
            <a:r>
              <a:rPr lang="ko-KR" altLang="en-US" dirty="0" smtClean="0"/>
              <a:t>프로그램 ▶ </a:t>
            </a:r>
            <a:r>
              <a:rPr lang="ko-KR" altLang="en-US" sz="2400" dirty="0"/>
              <a:t>화면 디자인 및 편집</a:t>
            </a:r>
            <a:r>
              <a:rPr lang="en-US" altLang="ko-KR" sz="2400" dirty="0" smtClean="0"/>
              <a:t>[5/</a:t>
            </a:r>
            <a:r>
              <a:rPr lang="ko-KR" altLang="ko-KR" sz="2400" dirty="0"/>
              <a:t>5</a:t>
            </a:r>
            <a:r>
              <a:rPr lang="en-US" altLang="ko-KR" sz="2400" dirty="0"/>
              <a:t>]</a:t>
            </a:r>
            <a:endParaRPr lang="ko-KR" altLang="en-US" sz="2400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(12) </a:t>
            </a:r>
            <a:r>
              <a:rPr lang="ko-KR" altLang="en-US" dirty="0" smtClean="0"/>
              <a:t>다시 </a:t>
            </a:r>
            <a:r>
              <a:rPr lang="en-US" altLang="ko-KR" dirty="0" smtClean="0"/>
              <a:t>[Design] </a:t>
            </a:r>
            <a:r>
              <a:rPr lang="ko-KR" altLang="en-US" dirty="0" smtClean="0"/>
              <a:t>탭 클릭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방금 삭제한 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화면에서도 삭제됨을 확인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[File]-[Save All]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변경사항 저장 </a:t>
            </a:r>
            <a:endParaRPr lang="en-US" altLang="ko-KR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87" y="2300626"/>
            <a:ext cx="5506081" cy="445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5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[Hello Android] </a:t>
            </a:r>
            <a:r>
              <a:rPr lang="ko-KR" altLang="en-US" dirty="0" smtClean="0"/>
              <a:t>프로그램 ▶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 작성 및 수정</a:t>
            </a:r>
          </a:p>
        </p:txBody>
      </p:sp>
      <p:pic>
        <p:nvPicPr>
          <p:cNvPr id="2" name="Picture 1" descr="스크린샷 2019-02-03 오후 7.5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6" y="2319530"/>
            <a:ext cx="6632102" cy="4003008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(13) </a:t>
            </a:r>
            <a:r>
              <a:rPr lang="ko-KR" altLang="en-US" dirty="0" smtClean="0"/>
              <a:t>왼쪽 </a:t>
            </a:r>
            <a:r>
              <a:rPr lang="en-US" altLang="ko-KR" dirty="0"/>
              <a:t>Project Tree</a:t>
            </a:r>
            <a:r>
              <a:rPr lang="ko-KR" altLang="en-US" dirty="0"/>
              <a:t>의 </a:t>
            </a:r>
            <a:r>
              <a:rPr lang="en-US" altLang="ko-KR" dirty="0"/>
              <a:t>[java]-[</a:t>
            </a:r>
            <a:r>
              <a:rPr lang="en-US" altLang="ko-KR" dirty="0" err="1"/>
              <a:t>com.cookandroid.helloandroid</a:t>
            </a:r>
            <a:r>
              <a:rPr lang="en-US" altLang="ko-KR" dirty="0"/>
              <a:t>]-[</a:t>
            </a:r>
            <a:r>
              <a:rPr lang="en-US" altLang="ko-KR" dirty="0" err="1"/>
              <a:t>MainActivity</a:t>
            </a:r>
            <a:r>
              <a:rPr lang="en-US" altLang="ko-KR" dirty="0"/>
              <a:t>] </a:t>
            </a:r>
            <a:r>
              <a:rPr lang="ko-KR" altLang="en-US" dirty="0" smtClean="0"/>
              <a:t>더블클릭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혹은 위쪽 </a:t>
            </a:r>
            <a:r>
              <a:rPr lang="en-US" altLang="ko-KR" dirty="0" smtClean="0"/>
              <a:t>[MainActivity.java] </a:t>
            </a:r>
            <a:r>
              <a:rPr lang="ko-KR" altLang="en-US" dirty="0" smtClean="0"/>
              <a:t>탭 클릭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19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프로젝트 실행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확인</a:t>
            </a:r>
            <a:r>
              <a:rPr lang="en-US" altLang="ko-KR" sz="2400" dirty="0" smtClean="0"/>
              <a:t>[1/2]</a:t>
            </a:r>
            <a:endParaRPr lang="ko-KR" alt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" y="2176086"/>
            <a:ext cx="7668903" cy="3329356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(14) </a:t>
            </a:r>
            <a:r>
              <a:rPr lang="ko-KR" altLang="en-US" dirty="0"/>
              <a:t>메뉴의 </a:t>
            </a:r>
            <a:r>
              <a:rPr lang="en-US" altLang="ko-KR" dirty="0"/>
              <a:t>[Run As]-[Run ‘app’]</a:t>
            </a:r>
            <a:r>
              <a:rPr lang="ko-KR" altLang="en-US" dirty="0"/>
              <a:t>을 </a:t>
            </a:r>
            <a:r>
              <a:rPr lang="ko-KR" altLang="en-US" dirty="0" smtClean="0"/>
              <a:t>선택 혹은 </a:t>
            </a:r>
            <a:r>
              <a:rPr lang="en-US" altLang="ko-KR" dirty="0"/>
              <a:t>[Run ‘app’] </a:t>
            </a:r>
            <a:r>
              <a:rPr lang="ko-KR" altLang="en-US" dirty="0" smtClean="0"/>
              <a:t>아이콘 </a:t>
            </a:r>
            <a:r>
              <a:rPr lang="ko-KR" altLang="en-US" dirty="0"/>
              <a:t>클릭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76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프로젝트 실행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확인</a:t>
            </a:r>
            <a:r>
              <a:rPr lang="en-US" altLang="ko-KR" sz="2400" dirty="0" smtClean="0"/>
              <a:t>[</a:t>
            </a:r>
            <a:r>
              <a:rPr lang="en-US" altLang="ko-KR" sz="2400" dirty="0"/>
              <a:t>2</a:t>
            </a:r>
            <a:r>
              <a:rPr lang="en-US" altLang="ko-KR" sz="2400" dirty="0" smtClean="0"/>
              <a:t>/2]</a:t>
            </a:r>
            <a:endParaRPr lang="ko-KR" alt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88" y="1572236"/>
            <a:ext cx="3709134" cy="2370036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(15) AVD</a:t>
            </a:r>
            <a:r>
              <a:rPr lang="ko-KR" altLang="en-US" dirty="0" smtClean="0"/>
              <a:t>가 여러 개이거나 </a:t>
            </a:r>
            <a:r>
              <a:rPr lang="ko-KR" altLang="en-US" dirty="0" err="1" smtClean="0"/>
              <a:t>스마트폰이</a:t>
            </a:r>
            <a:r>
              <a:rPr lang="ko-KR" altLang="en-US" dirty="0" smtClean="0"/>
              <a:t> 연결된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먼저 작동할 장치를 상단 중앙 </a:t>
            </a:r>
            <a:r>
              <a:rPr lang="ko-KR" altLang="en-US" dirty="0" err="1" smtClean="0"/>
              <a:t>툴바에서</a:t>
            </a:r>
            <a:r>
              <a:rPr lang="ko-KR" altLang="en-US" dirty="0" smtClean="0"/>
              <a:t> 선택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(16) </a:t>
            </a:r>
            <a:r>
              <a:rPr lang="ko-KR" altLang="en-US" dirty="0" smtClean="0"/>
              <a:t>실행 결과 화면 확인 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55" y="2786332"/>
            <a:ext cx="2075298" cy="399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4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925602" cy="572056"/>
          </a:xfrm>
        </p:spPr>
        <p:txBody>
          <a:bodyPr/>
          <a:lstStyle/>
          <a:p>
            <a:r>
              <a:rPr lang="en-US" altLang="ko-KR" dirty="0" smtClean="0"/>
              <a:t>1. [Hello Android] </a:t>
            </a:r>
            <a:r>
              <a:rPr lang="ko-KR" altLang="en-US" dirty="0" smtClean="0"/>
              <a:t>프로그램 ▶ </a:t>
            </a:r>
            <a:r>
              <a:rPr lang="ko-KR" altLang="en-US" sz="1800" dirty="0" err="1" smtClean="0"/>
              <a:t>안드로이드</a:t>
            </a:r>
            <a:r>
              <a:rPr lang="ko-KR" altLang="en-US" sz="1800" dirty="0" smtClean="0"/>
              <a:t> 애플리케이션 개발 완료</a:t>
            </a:r>
            <a:endParaRPr lang="ko-KR" altLang="en-US" dirty="0" smtClean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(17) AVD</a:t>
            </a:r>
            <a:r>
              <a:rPr lang="ko-KR" altLang="en-US" dirty="0"/>
              <a:t>의 초기화면으로 </a:t>
            </a:r>
            <a:r>
              <a:rPr lang="ko-KR" altLang="en-US" dirty="0" smtClean="0"/>
              <a:t>돌아가기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오른쪽 </a:t>
            </a:r>
            <a:r>
              <a:rPr lang="ko-KR" altLang="en-US" dirty="0" err="1"/>
              <a:t>키패드의</a:t>
            </a:r>
            <a:r>
              <a:rPr lang="ko-KR" altLang="en-US" dirty="0"/>
              <a:t> 돌아가기 </a:t>
            </a:r>
            <a:r>
              <a:rPr lang="ko-KR" altLang="en-US" dirty="0" smtClean="0"/>
              <a:t>버튼 클릭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AVD </a:t>
            </a:r>
            <a:r>
              <a:rPr lang="ko-KR" altLang="en-US" dirty="0" smtClean="0"/>
              <a:t>아래의 맨 왼쪽 버튼</a:t>
            </a:r>
            <a:r>
              <a:rPr lang="en-US" altLang="ko-KR" dirty="0" smtClean="0"/>
              <a:t>(</a:t>
            </a:r>
            <a:r>
              <a:rPr lang="en-US" altLang="ko-KR" dirty="0"/>
              <a:t>◀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클릭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538" y="1082189"/>
            <a:ext cx="1790556" cy="386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5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err="1" smtClean="0"/>
              <a:t>안드로이드</a:t>
            </a:r>
            <a:r>
              <a:rPr lang="ko-KR" altLang="en-US" sz="2400" dirty="0" smtClean="0"/>
              <a:t> 애플리케이션의 기본적인 작성법을 익힌다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 smtClean="0"/>
              <a:t>AVD</a:t>
            </a:r>
            <a:r>
              <a:rPr lang="ko-KR" altLang="en-US" sz="2400" dirty="0" smtClean="0"/>
              <a:t>의 명칭을 파악한다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err="1" smtClean="0"/>
              <a:t>안드로이드</a:t>
            </a:r>
            <a:r>
              <a:rPr lang="ko-KR" altLang="en-US" sz="2400" dirty="0" smtClean="0"/>
              <a:t> 프로젝트의 구성을 파악한다</a:t>
            </a:r>
            <a:r>
              <a:rPr lang="en-US" altLang="ko-KR" sz="24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925602" cy="572056"/>
          </a:xfrm>
        </p:spPr>
        <p:txBody>
          <a:bodyPr/>
          <a:lstStyle/>
          <a:p>
            <a:r>
              <a:rPr lang="en-US" altLang="ko-KR" dirty="0" smtClean="0"/>
              <a:t>1. [Hello Android] </a:t>
            </a:r>
            <a:r>
              <a:rPr lang="ko-KR" altLang="en-US" dirty="0" smtClean="0"/>
              <a:t>프로그램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142047"/>
            <a:ext cx="60674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5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[Hello Android] </a:t>
            </a:r>
            <a:r>
              <a:rPr lang="ko-KR" altLang="en-US" smtClean="0"/>
              <a:t>프로그램 </a:t>
            </a:r>
            <a:endParaRPr lang="ko-KR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18" y="1177161"/>
            <a:ext cx="6817563" cy="5258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24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[Hello Android] </a:t>
            </a:r>
            <a:r>
              <a:rPr lang="ko-KR" altLang="en-US" smtClean="0"/>
              <a:t>프로그램 </a:t>
            </a:r>
            <a:endParaRPr lang="ko-KR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47" y="923025"/>
            <a:ext cx="5893008" cy="5852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680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0" y="1205625"/>
            <a:ext cx="5032535" cy="5505957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AVD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명칭과 사용법 ▶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명칭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67050" y="5271612"/>
            <a:ext cx="6076950" cy="11695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돌아가기</a:t>
            </a:r>
            <a:r>
              <a:rPr lang="en-US" altLang="ko-KR" sz="1400" b="1" dirty="0" smtClean="0">
                <a:latin typeface="+mn-ea"/>
              </a:rPr>
              <a:t>(Back) </a:t>
            </a:r>
            <a:r>
              <a:rPr lang="ko-KR" altLang="en-US" sz="1400" b="1" dirty="0" smtClean="0">
                <a:latin typeface="+mn-ea"/>
              </a:rPr>
              <a:t>버튼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: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키보드 </a:t>
            </a:r>
            <a:r>
              <a:rPr lang="en-US" altLang="ko-KR" sz="1400" dirty="0" smtClean="0">
                <a:latin typeface="+mn-ea"/>
              </a:rPr>
              <a:t>[Ctrl]+[Back Space]</a:t>
            </a:r>
            <a:r>
              <a:rPr lang="ko-KR" altLang="en-US" sz="1400" dirty="0" smtClean="0">
                <a:latin typeface="+mn-ea"/>
              </a:rPr>
              <a:t>와 동일한 기능</a:t>
            </a:r>
            <a:endParaRPr lang="en-US" altLang="ko-KR" sz="1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홈</a:t>
            </a:r>
            <a:r>
              <a:rPr lang="en-US" altLang="ko-KR" sz="1400" b="1" dirty="0" smtClean="0">
                <a:latin typeface="+mn-ea"/>
              </a:rPr>
              <a:t>(Home) </a:t>
            </a:r>
            <a:r>
              <a:rPr lang="ko-KR" altLang="en-US" sz="1400" b="1" dirty="0" smtClean="0">
                <a:latin typeface="+mn-ea"/>
              </a:rPr>
              <a:t>버튼 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dirty="0" smtClean="0">
                <a:latin typeface="+mn-ea"/>
              </a:rPr>
              <a:t>키보드 </a:t>
            </a:r>
            <a:r>
              <a:rPr lang="en-US" altLang="ko-KR" sz="1400" dirty="0" smtClean="0">
                <a:latin typeface="+mn-ea"/>
              </a:rPr>
              <a:t>[Ctrl]+[H]</a:t>
            </a:r>
            <a:r>
              <a:rPr lang="ko-KR" altLang="en-US" sz="1400" dirty="0" smtClean="0">
                <a:latin typeface="+mn-ea"/>
              </a:rPr>
              <a:t>와 동일한 기능</a:t>
            </a:r>
            <a:endParaRPr lang="en-US" altLang="ko-KR" sz="1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 smtClean="0">
                <a:latin typeface="+mn-ea"/>
              </a:rPr>
              <a:t>오버뷰</a:t>
            </a:r>
            <a:r>
              <a:rPr lang="en-US" altLang="ko-KR" sz="1400" b="1" dirty="0" smtClean="0">
                <a:latin typeface="+mn-ea"/>
              </a:rPr>
              <a:t>(Overview) </a:t>
            </a:r>
            <a:r>
              <a:rPr lang="ko-KR" altLang="en-US" sz="1400" b="1" dirty="0" smtClean="0">
                <a:latin typeface="+mn-ea"/>
              </a:rPr>
              <a:t>버튼 </a:t>
            </a:r>
            <a:r>
              <a:rPr lang="en-US" altLang="ko-KR" sz="1400" b="1" dirty="0" smtClean="0">
                <a:latin typeface="+mn-ea"/>
              </a:rPr>
              <a:t>: </a:t>
            </a:r>
            <a:r>
              <a:rPr lang="ko-KR" altLang="en-US" sz="1400" dirty="0" smtClean="0">
                <a:latin typeface="+mn-ea"/>
              </a:rPr>
              <a:t>실행 중인 앱이 보이고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전환 혹은 종료 가능</a:t>
            </a:r>
            <a:endParaRPr lang="en-US" altLang="ko-KR" sz="1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상태 바</a:t>
            </a:r>
            <a:r>
              <a:rPr lang="en-US" altLang="ko-KR" sz="1400" b="1" dirty="0" smtClean="0">
                <a:latin typeface="+mn-ea"/>
              </a:rPr>
              <a:t>(Status Bar] </a:t>
            </a:r>
            <a:r>
              <a:rPr lang="en-US" altLang="ko-KR" sz="1400" dirty="0" smtClean="0">
                <a:latin typeface="+mn-ea"/>
              </a:rPr>
              <a:t>: 3G </a:t>
            </a:r>
            <a:r>
              <a:rPr lang="ko-KR" altLang="en-US" sz="1400" dirty="0" err="1" smtClean="0">
                <a:latin typeface="+mn-ea"/>
              </a:rPr>
              <a:t>수신율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배터리 상태</a:t>
            </a:r>
            <a:r>
              <a:rPr lang="en-US" altLang="ko-KR" sz="1400" dirty="0" smtClean="0">
                <a:latin typeface="+mn-ea"/>
              </a:rPr>
              <a:t>,</a:t>
            </a:r>
            <a:r>
              <a:rPr lang="ko-KR" altLang="en-US" sz="1400" dirty="0" smtClean="0">
                <a:latin typeface="+mn-ea"/>
              </a:rPr>
              <a:t> 시간 등 나타냄</a:t>
            </a:r>
            <a:endParaRPr lang="en-US" altLang="ko-KR" sz="1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타이틀 바</a:t>
            </a:r>
            <a:r>
              <a:rPr lang="en-US" altLang="ko-KR" sz="1400" b="1" dirty="0" smtClean="0">
                <a:latin typeface="+mn-ea"/>
              </a:rPr>
              <a:t>(Title Bar) 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dirty="0" err="1" smtClean="0">
                <a:latin typeface="+mn-ea"/>
              </a:rPr>
              <a:t>안드로이드</a:t>
            </a:r>
            <a:r>
              <a:rPr lang="ko-KR" altLang="en-US" sz="1400" dirty="0" smtClean="0">
                <a:latin typeface="+mn-ea"/>
              </a:rPr>
              <a:t> 프로젝트 이름 나타냄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388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 smtClean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[1/9]</a:t>
            </a:r>
            <a:endParaRPr lang="ko-KR" altLang="en-US" sz="2400" dirty="0" smtClean="0"/>
          </a:p>
        </p:txBody>
      </p:sp>
      <p:grpSp>
        <p:nvGrpSpPr>
          <p:cNvPr id="10" name="그룹 9"/>
          <p:cNvGrpSpPr/>
          <p:nvPr/>
        </p:nvGrpSpPr>
        <p:grpSpPr>
          <a:xfrm>
            <a:off x="3337482" y="3430343"/>
            <a:ext cx="1722179" cy="738664"/>
            <a:chOff x="3015827" y="3689123"/>
            <a:chExt cx="1722179" cy="738664"/>
          </a:xfrm>
        </p:grpSpPr>
        <p:cxnSp>
          <p:nvCxnSpPr>
            <p:cNvPr id="11" name="직선 화살표 연결선 10"/>
            <p:cNvCxnSpPr/>
            <p:nvPr/>
          </p:nvCxnSpPr>
          <p:spPr bwMode="auto">
            <a:xfrm flipH="1">
              <a:off x="3015827" y="4335236"/>
              <a:ext cx="1722179" cy="16385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Box 12"/>
            <p:cNvSpPr txBox="1"/>
            <p:nvPr/>
          </p:nvSpPr>
          <p:spPr>
            <a:xfrm>
              <a:off x="3398076" y="3689123"/>
              <a:ext cx="116259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latin typeface="+mn-ea"/>
                </a:rPr>
                <a:t>[Ctrl]+[</a:t>
              </a:r>
              <a:r>
                <a:rPr lang="en-US" altLang="ko-KR" sz="1400" b="1" dirty="0">
                  <a:latin typeface="+mn-ea"/>
                </a:rPr>
                <a:t>←</a:t>
              </a:r>
              <a:r>
                <a:rPr lang="en-US" altLang="ko-KR" sz="1400" b="1" dirty="0" smtClean="0">
                  <a:latin typeface="+mn-ea"/>
                </a:rPr>
                <a:t>]</a:t>
              </a:r>
            </a:p>
            <a:p>
              <a:r>
                <a:rPr lang="en-US" altLang="ko-KR" sz="1400" b="1" dirty="0" smtClean="0">
                  <a:latin typeface="+mn-ea"/>
                </a:rPr>
                <a:t>[</a:t>
              </a:r>
              <a:r>
                <a:rPr lang="en-US" altLang="ko-KR" sz="1400" b="1" dirty="0">
                  <a:latin typeface="+mn-ea"/>
                </a:rPr>
                <a:t>Ctrl]+</a:t>
              </a:r>
              <a:r>
                <a:rPr lang="en-US" altLang="ko-KR" sz="1400" b="1" dirty="0" smtClean="0">
                  <a:latin typeface="+mn-ea"/>
                </a:rPr>
                <a:t>[→]</a:t>
              </a:r>
              <a:endParaRPr lang="en-US" altLang="ko-KR" sz="1400" b="1" dirty="0">
                <a:latin typeface="+mn-ea"/>
              </a:endParaRPr>
            </a:p>
            <a:p>
              <a:endParaRPr lang="ko-KR" altLang="en-US" sz="1400" b="1" dirty="0">
                <a:latin typeface="+mn-ea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" y="2715610"/>
            <a:ext cx="3209026" cy="36075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599" y="2962945"/>
            <a:ext cx="3927170" cy="2540720"/>
          </a:xfrm>
          <a:prstGeom prst="rect">
            <a:avLst/>
          </a:prstGeom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95275" y="992038"/>
            <a:ext cx="8524875" cy="4688581"/>
          </a:xfrm>
        </p:spPr>
        <p:txBody>
          <a:bodyPr/>
          <a:lstStyle/>
          <a:p>
            <a:r>
              <a:rPr lang="ko-KR" altLang="en-US" dirty="0" smtClean="0"/>
              <a:t>화면 전환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(1) AVD</a:t>
            </a:r>
            <a:r>
              <a:rPr lang="ko-KR" altLang="en-US" dirty="0" smtClean="0"/>
              <a:t>를 초기화면 상태로 두기</a:t>
            </a:r>
            <a:endParaRPr lang="en-US" altLang="ko-KR" dirty="0"/>
          </a:p>
          <a:p>
            <a:pPr lvl="2"/>
            <a:r>
              <a:rPr lang="en-US" altLang="ko-KR" dirty="0" smtClean="0"/>
              <a:t>- </a:t>
            </a:r>
            <a:r>
              <a:rPr lang="ko-KR" altLang="en-US" dirty="0" smtClean="0"/>
              <a:t>초기화면이 아니라면 </a:t>
            </a:r>
            <a:r>
              <a:rPr lang="ko-KR" altLang="en-US" dirty="0" err="1" smtClean="0"/>
              <a:t>홈버튼</a:t>
            </a:r>
            <a:r>
              <a:rPr lang="ko-KR" altLang="en-US" dirty="0" smtClean="0"/>
              <a:t> 클릭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(2) AVD </a:t>
            </a:r>
            <a:r>
              <a:rPr lang="ko-KR" altLang="en-US" dirty="0" smtClean="0"/>
              <a:t>화면의 가로</a:t>
            </a:r>
            <a:r>
              <a:rPr lang="en-US" altLang="ko-KR" dirty="0" smtClean="0"/>
              <a:t>·</a:t>
            </a:r>
            <a:r>
              <a:rPr lang="ko-KR" altLang="en-US" dirty="0" smtClean="0"/>
              <a:t>세로 전환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885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[2/9</a:t>
            </a:r>
            <a:r>
              <a:rPr lang="en-US" altLang="ko-KR" sz="2400" dirty="0"/>
              <a:t>]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알람</a:t>
            </a:r>
            <a:r>
              <a:rPr lang="ko-KR" altLang="en-US" dirty="0" smtClean="0"/>
              <a:t> 추가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(1) [</a:t>
            </a:r>
            <a:r>
              <a:rPr lang="ko-KR" altLang="en-US" dirty="0" smtClean="0"/>
              <a:t>애플리케이션</a:t>
            </a:r>
            <a:r>
              <a:rPr lang="en-US" altLang="ko-KR" dirty="0" smtClean="0"/>
              <a:t>]</a:t>
            </a:r>
            <a:r>
              <a:rPr lang="ko-KR" altLang="en-US" dirty="0"/>
              <a:t>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시계 버튼 클릭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(2) &lt;   &gt;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시간 추가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366" y="1962062"/>
            <a:ext cx="277735" cy="27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49" b="-325"/>
          <a:stretch/>
        </p:blipFill>
        <p:spPr>
          <a:xfrm>
            <a:off x="703169" y="2320507"/>
            <a:ext cx="2451964" cy="40371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6" t="94202" r="358" b="-54"/>
          <a:stretch/>
        </p:blipFill>
        <p:spPr>
          <a:xfrm>
            <a:off x="3157268" y="6116123"/>
            <a:ext cx="1639020" cy="22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6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</a:t>
            </a:r>
            <a:r>
              <a:rPr lang="ko-KR" altLang="en-US" dirty="0" smtClean="0"/>
              <a:t>▶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[3/9</a:t>
            </a:r>
            <a:r>
              <a:rPr lang="en-US" altLang="ko-KR" sz="2400" dirty="0"/>
              <a:t>]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카메라와 갤러리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</a:t>
            </a:r>
            <a:r>
              <a:rPr lang="en-US" altLang="ko-KR" dirty="0" smtClean="0"/>
              <a:t>) </a:t>
            </a:r>
            <a:r>
              <a:rPr lang="ko-KR" altLang="en-US" dirty="0" smtClean="0"/>
              <a:t>초기화면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위쪽 </a:t>
            </a:r>
            <a:r>
              <a:rPr lang="ko-KR" altLang="en-US" dirty="0" err="1" smtClean="0"/>
              <a:t>스와이프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카메라 버튼 클릭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ko-KR" altLang="en-US" dirty="0" smtClean="0"/>
              <a:t>메시지 창이 나올 경우 </a:t>
            </a:r>
            <a:r>
              <a:rPr lang="en-US" altLang="ko-KR" dirty="0" smtClean="0"/>
              <a:t>: &lt;</a:t>
            </a:r>
            <a:r>
              <a:rPr lang="ko-KR" altLang="en-US" dirty="0" smtClean="0"/>
              <a:t>항상 허용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클릭 </a:t>
            </a:r>
            <a:endParaRPr lang="en-US" altLang="ko-KR" dirty="0"/>
          </a:p>
          <a:p>
            <a:pPr marL="731837" lvl="2" indent="-285750">
              <a:buFont typeface="Arial" pitchFamily="34" charset="0"/>
              <a:buChar char="•"/>
            </a:pPr>
            <a:r>
              <a:rPr lang="ko-KR" altLang="en-US" dirty="0" smtClean="0"/>
              <a:t>사진 위치 기록 메시지 창 </a:t>
            </a:r>
            <a:r>
              <a:rPr lang="en-US" altLang="ko-KR" dirty="0" smtClean="0"/>
              <a:t>: &lt;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클릭</a:t>
            </a:r>
            <a:endParaRPr lang="en-US" altLang="ko-KR" dirty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smtClean="0"/>
              <a:t>[Entering Camera Mode] </a:t>
            </a:r>
            <a:r>
              <a:rPr lang="ko-KR" altLang="en-US" dirty="0" smtClean="0"/>
              <a:t>메시지 창 </a:t>
            </a:r>
            <a:r>
              <a:rPr lang="en-US" altLang="ko-KR" dirty="0" smtClean="0"/>
              <a:t>: &lt;GOT IT&gt; </a:t>
            </a:r>
            <a:r>
              <a:rPr lang="ko-KR" altLang="en-US" dirty="0" smtClean="0"/>
              <a:t>클릭</a:t>
            </a:r>
            <a:endParaRPr lang="en-US" altLang="ko-KR" dirty="0"/>
          </a:p>
          <a:p>
            <a:pPr marL="731837" lvl="2" indent="-285750">
              <a:buFont typeface="Arial" pitchFamily="34" charset="0"/>
              <a:buChar char="•"/>
            </a:pPr>
            <a:r>
              <a:rPr lang="ko-KR" altLang="en-US" dirty="0" smtClean="0"/>
              <a:t>실제 카메라는 없지만 가상의 카메라 화면을 보여줌</a:t>
            </a:r>
            <a:endParaRPr lang="en-US" altLang="ko-KR" dirty="0"/>
          </a:p>
          <a:p>
            <a:pPr marL="731837" lvl="2" indent="-285750">
              <a:buFont typeface="Arial" pitchFamily="34" charset="0"/>
              <a:buChar char="•"/>
            </a:pPr>
            <a:r>
              <a:rPr lang="ko-KR" altLang="en-US" dirty="0" smtClean="0"/>
              <a:t>셔터 버튼 클릭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가상 화면이 촬영됨 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49" y="1732562"/>
            <a:ext cx="2654742" cy="464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6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[4/9</a:t>
            </a:r>
            <a:r>
              <a:rPr lang="en-US" altLang="ko-KR" sz="2400" dirty="0"/>
              <a:t>]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카메라와 갤러리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초기화면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위쪽 </a:t>
            </a:r>
            <a:r>
              <a:rPr lang="ko-KR" altLang="en-US" dirty="0" err="1" smtClean="0"/>
              <a:t>스와이프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[</a:t>
            </a:r>
            <a:r>
              <a:rPr lang="ko-KR" altLang="en-US" dirty="0" smtClean="0"/>
              <a:t>포토</a:t>
            </a:r>
            <a:r>
              <a:rPr lang="en-US" altLang="ko-KR" dirty="0" smtClean="0"/>
              <a:t>] </a:t>
            </a:r>
            <a:r>
              <a:rPr lang="ko-KR" altLang="en-US" dirty="0" smtClean="0"/>
              <a:t>클릭</a:t>
            </a:r>
            <a:endParaRPr lang="en-US" altLang="ko-KR" dirty="0"/>
          </a:p>
          <a:p>
            <a:pPr marL="731837" lvl="2" indent="-285750">
              <a:buFont typeface="Arial" pitchFamily="34" charset="0"/>
              <a:buChar char="•"/>
            </a:pPr>
            <a:r>
              <a:rPr lang="ko-KR" altLang="en-US" dirty="0" smtClean="0"/>
              <a:t>돌아가기 버튼과 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사용 중지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조금 전에 촬영한 화면 보여줌</a:t>
            </a:r>
            <a:endParaRPr lang="en-US" altLang="ko-KR" dirty="0"/>
          </a:p>
          <a:p>
            <a:pPr marL="731837" lvl="2" indent="-285750">
              <a:buFont typeface="Arial" pitchFamily="34" charset="0"/>
              <a:buChar char="•"/>
            </a:pPr>
            <a:r>
              <a:rPr lang="ko-KR" altLang="en-US" dirty="0" smtClean="0"/>
              <a:t>사진 편집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 및 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공유 등의 작업 가능 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0" y="2757646"/>
            <a:ext cx="6522469" cy="365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[5/9</a:t>
            </a:r>
            <a:r>
              <a:rPr lang="en-US" altLang="ko-KR" sz="2400" dirty="0"/>
              <a:t>]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5275" y="1048219"/>
            <a:ext cx="8710702" cy="4313238"/>
          </a:xfrm>
        </p:spPr>
        <p:txBody>
          <a:bodyPr/>
          <a:lstStyle/>
          <a:p>
            <a:r>
              <a:rPr lang="ko-KR" altLang="en-US" dirty="0" err="1" smtClean="0"/>
              <a:t>웹브라우저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(1) </a:t>
            </a:r>
            <a:r>
              <a:rPr lang="ko-KR" altLang="en-US" dirty="0" smtClean="0"/>
              <a:t>초기화면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크롬 버튼 클릭</a:t>
            </a:r>
            <a:endParaRPr lang="en-US" altLang="ko-KR" dirty="0"/>
          </a:p>
          <a:p>
            <a:pPr lvl="1"/>
            <a:r>
              <a:rPr lang="en-US" altLang="ko-KR" dirty="0" smtClean="0"/>
              <a:t>(2) </a:t>
            </a:r>
            <a:r>
              <a:rPr lang="ko-KR" altLang="en-US" sz="1700" dirty="0" err="1" smtClean="0"/>
              <a:t>구글</a:t>
            </a:r>
            <a:r>
              <a:rPr lang="ko-KR" altLang="en-US" sz="1700" dirty="0" smtClean="0"/>
              <a:t> 사이트에 접속 </a:t>
            </a:r>
            <a:r>
              <a:rPr lang="en-US" altLang="ko-KR" sz="1700" dirty="0" smtClean="0"/>
              <a:t>– ‘</a:t>
            </a:r>
            <a:r>
              <a:rPr lang="ko-KR" altLang="en-US" sz="1700" dirty="0" smtClean="0"/>
              <a:t>웹 주소 검색 또는 입력</a:t>
            </a:r>
            <a:r>
              <a:rPr lang="en-US" altLang="ko-KR" sz="1700" dirty="0" smtClean="0"/>
              <a:t>’ </a:t>
            </a:r>
            <a:r>
              <a:rPr lang="ko-KR" altLang="en-US" sz="1700" dirty="0" smtClean="0"/>
              <a:t>부분에 주소 입력 </a:t>
            </a:r>
            <a:r>
              <a:rPr lang="en-US" altLang="ko-KR" sz="1700" dirty="0" smtClean="0"/>
              <a:t>– [Enter]</a:t>
            </a:r>
            <a:r>
              <a:rPr lang="ko-KR" altLang="en-US" sz="1700" dirty="0" smtClean="0"/>
              <a:t>입력</a:t>
            </a:r>
            <a:endParaRPr lang="en-US" altLang="ko-KR" sz="17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5" y="2424023"/>
            <a:ext cx="4535269" cy="40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3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[6/9</a:t>
            </a:r>
            <a:r>
              <a:rPr lang="en-US" altLang="ko-KR" sz="2400" dirty="0"/>
              <a:t>]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배경화면 변경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(1) </a:t>
            </a:r>
            <a:r>
              <a:rPr lang="ko-KR" altLang="en-US" dirty="0" smtClean="0"/>
              <a:t>바탕화면을 몇 초 동안 누르기 </a:t>
            </a:r>
            <a:r>
              <a:rPr lang="en-US" altLang="ko-KR" dirty="0" smtClean="0"/>
              <a:t>– [</a:t>
            </a:r>
            <a:r>
              <a:rPr lang="ko-KR" altLang="en-US" dirty="0" smtClean="0"/>
              <a:t>배경화면</a:t>
            </a:r>
            <a:r>
              <a:rPr lang="en-US" altLang="ko-KR" dirty="0" smtClean="0"/>
              <a:t>]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그림 선택 </a:t>
            </a:r>
            <a:r>
              <a:rPr lang="en-US" altLang="ko-KR" dirty="0" smtClean="0"/>
              <a:t>– &lt;</a:t>
            </a:r>
            <a:r>
              <a:rPr lang="ko-KR" altLang="en-US" dirty="0" smtClean="0"/>
              <a:t>배경화면 설정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- &lt;</a:t>
            </a:r>
            <a:r>
              <a:rPr lang="ko-KR" altLang="en-US" dirty="0" smtClean="0"/>
              <a:t>홈 화면 및 잠금 화면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클릭 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82" y="2423917"/>
            <a:ext cx="6135172" cy="37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4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 smtClean="0">
                <a:latin typeface="+mn-ea"/>
                <a:ea typeface="+mn-ea"/>
              </a:rPr>
              <a:t>01 </a:t>
            </a:r>
            <a:r>
              <a:rPr lang="ko-KR" altLang="en-US" sz="2400" b="1" dirty="0" smtClean="0">
                <a:latin typeface="+mn-ea"/>
                <a:ea typeface="+mn-ea"/>
              </a:rPr>
              <a:t>처음 만드는 </a:t>
            </a:r>
            <a:r>
              <a:rPr lang="en-US" altLang="ko-KR" sz="2400" b="1" dirty="0" smtClean="0">
                <a:latin typeface="+mn-ea"/>
                <a:ea typeface="+mn-ea"/>
              </a:rPr>
              <a:t>Hello Android </a:t>
            </a:r>
            <a:r>
              <a:rPr lang="ko-KR" altLang="en-US" sz="2400" b="1" dirty="0" smtClean="0">
                <a:latin typeface="+mn-ea"/>
                <a:ea typeface="+mn-ea"/>
              </a:rPr>
              <a:t>프로그램</a:t>
            </a:r>
            <a:endParaRPr lang="en-US" altLang="ko-KR" sz="2400" b="1" dirty="0" smtClean="0">
              <a:latin typeface="+mn-ea"/>
              <a:ea typeface="+mn-ea"/>
            </a:endParaRPr>
          </a:p>
          <a:p>
            <a:r>
              <a:rPr lang="en-US" altLang="ko-KR" sz="2400" b="1" dirty="0" smtClean="0">
                <a:latin typeface="+mn-ea"/>
                <a:ea typeface="+mn-ea"/>
              </a:rPr>
              <a:t>02 AVD</a:t>
            </a:r>
            <a:r>
              <a:rPr lang="ko-KR" altLang="en-US" sz="2400" b="1" dirty="0" smtClean="0">
                <a:latin typeface="+mn-ea"/>
                <a:ea typeface="+mn-ea"/>
              </a:rPr>
              <a:t>의</a:t>
            </a:r>
            <a:r>
              <a:rPr lang="en-US" altLang="ko-KR" sz="2400" b="1" dirty="0" smtClean="0">
                <a:latin typeface="+mn-ea"/>
                <a:ea typeface="+mn-ea"/>
              </a:rPr>
              <a:t> </a:t>
            </a:r>
            <a:r>
              <a:rPr lang="ko-KR" altLang="en-US" sz="2400" b="1" dirty="0" smtClean="0">
                <a:latin typeface="+mn-ea"/>
                <a:ea typeface="+mn-ea"/>
              </a:rPr>
              <a:t>명칭과 사용법</a:t>
            </a:r>
            <a:endParaRPr lang="en-US" altLang="ko-KR" sz="2400" b="1" dirty="0" smtClean="0">
              <a:latin typeface="+mn-ea"/>
              <a:ea typeface="+mn-ea"/>
            </a:endParaRPr>
          </a:p>
          <a:p>
            <a:r>
              <a:rPr lang="en-US" altLang="ko-KR" sz="2400" b="1" dirty="0" smtClean="0">
                <a:latin typeface="+mn-ea"/>
                <a:ea typeface="+mn-ea"/>
              </a:rPr>
              <a:t>03 </a:t>
            </a:r>
            <a:r>
              <a:rPr lang="ko-KR" altLang="en-US" sz="2400" b="1" dirty="0" smtClean="0">
                <a:latin typeface="+mn-ea"/>
                <a:ea typeface="+mn-ea"/>
              </a:rPr>
              <a:t>완전한 기능의 </a:t>
            </a:r>
            <a:r>
              <a:rPr lang="ko-KR" altLang="en-US" sz="2400" b="1" dirty="0" err="1" smtClean="0">
                <a:latin typeface="+mn-ea"/>
                <a:ea typeface="+mn-ea"/>
              </a:rPr>
              <a:t>안드로이드</a:t>
            </a:r>
            <a:r>
              <a:rPr lang="ko-KR" altLang="en-US" sz="2400" b="1" dirty="0" smtClean="0">
                <a:latin typeface="+mn-ea"/>
                <a:ea typeface="+mn-ea"/>
              </a:rPr>
              <a:t> 애플리케이션 작성</a:t>
            </a:r>
            <a:endParaRPr lang="en-US" altLang="ko-KR" sz="2400" b="1" dirty="0" smtClean="0">
              <a:latin typeface="+mn-ea"/>
              <a:ea typeface="+mn-ea"/>
            </a:endParaRPr>
          </a:p>
          <a:p>
            <a:r>
              <a:rPr lang="en-US" altLang="ko-KR" sz="2400" b="1" dirty="0" smtClean="0">
                <a:latin typeface="+mn-ea"/>
                <a:ea typeface="+mn-ea"/>
              </a:rPr>
              <a:t>04 </a:t>
            </a:r>
            <a:r>
              <a:rPr lang="ko-KR" altLang="en-US" sz="2400" b="1" dirty="0" err="1" smtClean="0">
                <a:latin typeface="+mn-ea"/>
                <a:ea typeface="+mn-ea"/>
              </a:rPr>
              <a:t>안드로이드</a:t>
            </a:r>
            <a:r>
              <a:rPr lang="ko-KR" altLang="en-US" sz="2400" b="1" dirty="0" smtClean="0">
                <a:latin typeface="+mn-ea"/>
                <a:ea typeface="+mn-ea"/>
              </a:rPr>
              <a:t> 프로젝트의 구성</a:t>
            </a:r>
            <a:endParaRPr lang="ko-KR" altLang="en-US" sz="2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[7/9</a:t>
            </a:r>
            <a:r>
              <a:rPr lang="en-US" altLang="ko-KR" sz="2400" dirty="0"/>
              <a:t>]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오버뷰</a:t>
            </a:r>
            <a:r>
              <a:rPr lang="ko-KR" altLang="en-US" dirty="0" smtClean="0"/>
              <a:t> 버튼 </a:t>
            </a:r>
            <a:endParaRPr lang="en-US" altLang="ko-KR" dirty="0"/>
          </a:p>
          <a:p>
            <a:pPr lvl="1"/>
            <a:r>
              <a:rPr lang="ko-KR" altLang="en-US" dirty="0" smtClean="0"/>
              <a:t>실행 중인 전체 </a:t>
            </a:r>
            <a:r>
              <a:rPr lang="ko-KR" altLang="en-US" dirty="0" err="1" smtClean="0"/>
              <a:t>앱을</a:t>
            </a:r>
            <a:r>
              <a:rPr lang="ko-KR" altLang="en-US" dirty="0" smtClean="0"/>
              <a:t> 보여주고 다시 </a:t>
            </a:r>
            <a:r>
              <a:rPr lang="ko-KR" altLang="en-US" dirty="0" err="1" smtClean="0"/>
              <a:t>앱을</a:t>
            </a:r>
            <a:r>
              <a:rPr lang="ko-KR" altLang="en-US" dirty="0" smtClean="0"/>
              <a:t> 화면 앞으로 가져오거나 종료하는 기능 수행 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35" y="2393053"/>
            <a:ext cx="6316326" cy="381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2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9201647" cy="572056"/>
          </a:xfrm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400" dirty="0" smtClean="0"/>
              <a:t>[8/9</a:t>
            </a:r>
            <a:r>
              <a:rPr lang="en-US" altLang="ko-KR" sz="2400" dirty="0"/>
              <a:t>]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자주 사용하는 애플리케이션 바탕화면에 복사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(1) </a:t>
            </a:r>
            <a:r>
              <a:rPr lang="en-US" altLang="ko-KR" dirty="0" err="1" smtClean="0"/>
              <a:t>HelloAndroid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아이콘 몇 초 동안 누르기 </a:t>
            </a:r>
            <a:r>
              <a:rPr lang="en-US" altLang="ko-KR" dirty="0" smtClean="0"/>
              <a:t>- &lt;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정보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확인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아이콘을 몇 초 동안 누르고 위로 움직여 바탕화면으로 복사 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3" y="2414528"/>
            <a:ext cx="6108692" cy="39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3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9201647" cy="572056"/>
          </a:xfrm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 smtClean="0"/>
              <a:t>사용법</a:t>
            </a:r>
            <a:r>
              <a:rPr lang="en-US" altLang="ko-KR" sz="2000" dirty="0" smtClean="0"/>
              <a:t>[9/9</a:t>
            </a:r>
            <a:r>
              <a:rPr lang="en-US" altLang="ko-KR" sz="2000" dirty="0"/>
              <a:t>]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자주 사용하는 애플리케이션 바탕화면에 복사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(3) </a:t>
            </a:r>
            <a:r>
              <a:rPr lang="ko-KR" altLang="en-US" dirty="0" smtClean="0"/>
              <a:t>바탕화면의 아이콘을 몇 초 동안 누르기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상단의 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로 이동하여 아이콘 삭제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ko-KR" altLang="en-US" dirty="0" smtClean="0"/>
              <a:t>애플리케이션이 삭제되는 것은 아님  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04" y="2570672"/>
            <a:ext cx="2077435" cy="40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7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295275" y="914400"/>
            <a:ext cx="8524875" cy="4809349"/>
          </a:xfrm>
        </p:spPr>
        <p:txBody>
          <a:bodyPr/>
          <a:lstStyle/>
          <a:p>
            <a:r>
              <a:rPr lang="ko-KR" altLang="en-US" dirty="0" smtClean="0"/>
              <a:t>프로젝트 닫기와 열기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(1) [File]-[Close Project]</a:t>
            </a:r>
            <a:r>
              <a:rPr lang="ko-KR" altLang="en-US" dirty="0" smtClean="0"/>
              <a:t>를 선택 </a:t>
            </a:r>
            <a:r>
              <a:rPr lang="en-US" altLang="ko-KR" dirty="0" smtClean="0"/>
              <a:t>:</a:t>
            </a:r>
            <a:r>
              <a:rPr lang="ko-KR" altLang="en-US" dirty="0" smtClean="0"/>
              <a:t> 프로젝트 닫음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ko-KR" altLang="en-US" dirty="0" smtClean="0"/>
              <a:t>왼쪽 </a:t>
            </a:r>
            <a:r>
              <a:rPr lang="en-US" altLang="ko-KR" dirty="0" smtClean="0"/>
              <a:t>Recent Project : </a:t>
            </a:r>
            <a:r>
              <a:rPr lang="ko-KR" altLang="en-US" dirty="0" smtClean="0"/>
              <a:t>지금까지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작업한 프로젝트 목록 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ko-KR" altLang="en-US" dirty="0" smtClean="0"/>
              <a:t>프로젝트 이름 클릭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다시 프로젝트 열림</a:t>
            </a:r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804832" cy="572056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▶ </a:t>
            </a:r>
            <a:r>
              <a:rPr lang="ko-KR" altLang="en-US" sz="2400" dirty="0" smtClean="0"/>
              <a:t>프로젝트 관리</a:t>
            </a:r>
            <a:r>
              <a:rPr lang="en-US" altLang="ko-KR" sz="2400" dirty="0" smtClean="0"/>
              <a:t>[1/8]</a:t>
            </a:r>
            <a:endParaRPr lang="ko-KR" altLang="en-US" sz="24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15" y="2701686"/>
            <a:ext cx="6165163" cy="222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5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9072251" cy="572056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▶ </a:t>
            </a:r>
            <a:r>
              <a:rPr lang="ko-KR" altLang="en-US" sz="2400" dirty="0"/>
              <a:t>프로젝트 </a:t>
            </a:r>
            <a:r>
              <a:rPr lang="ko-KR" altLang="en-US" sz="2400" dirty="0" smtClean="0"/>
              <a:t>관리</a:t>
            </a:r>
            <a:r>
              <a:rPr lang="en-US" altLang="ko-KR" sz="2400" dirty="0" smtClean="0"/>
              <a:t>[2/8]</a:t>
            </a:r>
            <a:endParaRPr lang="ko-KR" altLang="en-US" sz="3200" dirty="0" smtClean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 닫기와 열기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여러 개의 프로젝트 열고 작업하기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smtClean="0"/>
              <a:t>[Open] </a:t>
            </a:r>
            <a:r>
              <a:rPr lang="ko-KR" altLang="en-US" dirty="0" smtClean="0"/>
              <a:t>클릭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프로젝트 폴더 선택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smtClean="0"/>
              <a:t>&lt;New Window&gt;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새로운 창이 열려서 여러 개의 프로젝트 동시 작업 가능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(3) [File]-[Close Project] : </a:t>
            </a:r>
            <a:r>
              <a:rPr lang="ko-KR" altLang="en-US" dirty="0" smtClean="0"/>
              <a:t>열린 창 모두 닫기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5" y="2679686"/>
            <a:ext cx="5813754" cy="165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2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9072251" cy="572056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▶ </a:t>
            </a:r>
            <a:r>
              <a:rPr lang="ko-KR" altLang="en-US" sz="2400" dirty="0"/>
              <a:t>프로젝트 </a:t>
            </a:r>
            <a:r>
              <a:rPr lang="ko-KR" altLang="en-US" sz="2400" dirty="0" smtClean="0"/>
              <a:t>관리</a:t>
            </a:r>
            <a:r>
              <a:rPr lang="en-US" altLang="ko-KR" sz="2400" dirty="0" smtClean="0"/>
              <a:t>[3/8]</a:t>
            </a:r>
            <a:endParaRPr lang="ko-KR" altLang="en-US" dirty="0" smtClean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 닫기와 열기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(4) </a:t>
            </a:r>
            <a:r>
              <a:rPr lang="ko-KR" altLang="en-US" dirty="0" smtClean="0"/>
              <a:t>폴더 검색하여 프로젝트 열기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smtClean="0"/>
              <a:t>[Open an existing Android Studio project]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프로젝트가 저장된 폴더 지정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3" y="2343256"/>
            <a:ext cx="7662027" cy="276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7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8830711" cy="572056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작성 ▶ </a:t>
            </a:r>
            <a:r>
              <a:rPr lang="ko-KR" altLang="en-US" sz="2400" dirty="0"/>
              <a:t>프로젝트 </a:t>
            </a:r>
            <a:r>
              <a:rPr lang="ko-KR" altLang="en-US" sz="2400" dirty="0" smtClean="0"/>
              <a:t>관리</a:t>
            </a:r>
            <a:r>
              <a:rPr lang="en-US" altLang="ko-KR" sz="2400" dirty="0" smtClean="0"/>
              <a:t>[4/8]</a:t>
            </a:r>
            <a:endParaRPr lang="ko-KR" altLang="en-US" sz="1800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Android Studio </a:t>
            </a:r>
            <a:r>
              <a:rPr lang="ko-KR" altLang="en-US" dirty="0" smtClean="0"/>
              <a:t>프로젝트 내보내기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가져오기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내보내기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가져오기 기능이 따로 없음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ko-KR" altLang="en-US" dirty="0" smtClean="0"/>
              <a:t>프로젝트가 생성된 폴더를 통째로 복사하거나 압축하여 보내거나 가져오는 방식 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07" y="2344391"/>
            <a:ext cx="6147600" cy="375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9339670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1800" dirty="0"/>
              <a:t> </a:t>
            </a:r>
            <a:r>
              <a:rPr lang="ko-KR" altLang="en-US" sz="2400" dirty="0"/>
              <a:t>프로젝트 </a:t>
            </a:r>
            <a:r>
              <a:rPr lang="ko-KR" altLang="en-US" sz="2400" dirty="0" smtClean="0"/>
              <a:t>관리</a:t>
            </a:r>
            <a:r>
              <a:rPr lang="en-US" altLang="ko-KR" sz="2400" dirty="0" smtClean="0"/>
              <a:t>[5/8]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Eclipse</a:t>
            </a:r>
            <a:r>
              <a:rPr lang="ko-KR" altLang="en-US" dirty="0" smtClean="0"/>
              <a:t>용 프로젝트 가져오기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(1) </a:t>
            </a:r>
            <a:r>
              <a:rPr lang="ko-KR" altLang="en-US" dirty="0"/>
              <a:t>초기화면 </a:t>
            </a:r>
            <a:r>
              <a:rPr lang="en-US" altLang="ko-KR" dirty="0"/>
              <a:t>- [Import project (</a:t>
            </a:r>
            <a:r>
              <a:rPr lang="en-US" altLang="ko-KR" dirty="0" err="1"/>
              <a:t>Gradle</a:t>
            </a:r>
            <a:r>
              <a:rPr lang="en-US" altLang="ko-KR" dirty="0"/>
              <a:t>, Eclipse ADT, etc.)] </a:t>
            </a:r>
            <a:r>
              <a:rPr lang="ko-KR" altLang="en-US" dirty="0"/>
              <a:t>선택 </a:t>
            </a:r>
            <a:r>
              <a:rPr lang="en-US" altLang="ko-KR" dirty="0"/>
              <a:t>- Eclipse</a:t>
            </a:r>
            <a:r>
              <a:rPr lang="ko-KR" altLang="en-US" dirty="0"/>
              <a:t>에서 작성된 프로젝트 폴더 선택</a:t>
            </a:r>
          </a:p>
        </p:txBody>
      </p:sp>
      <p:pic>
        <p:nvPicPr>
          <p:cNvPr id="5" name="Picture 4" descr="스크린샷 2019-02-03 오후 8.24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15" y="2225601"/>
            <a:ext cx="6380326" cy="273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9339670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1800" dirty="0"/>
              <a:t> </a:t>
            </a:r>
            <a:r>
              <a:rPr lang="ko-KR" altLang="en-US" sz="2400" dirty="0"/>
              <a:t>프로젝트 </a:t>
            </a:r>
            <a:r>
              <a:rPr lang="ko-KR" altLang="en-US" sz="2400" dirty="0" smtClean="0"/>
              <a:t>관리</a:t>
            </a:r>
            <a:r>
              <a:rPr lang="en-US" altLang="ko-KR" sz="2400" dirty="0" smtClean="0"/>
              <a:t>[6/8]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Eclipse</a:t>
            </a:r>
            <a:r>
              <a:rPr lang="ko-KR" altLang="en-US" dirty="0" smtClean="0"/>
              <a:t>용 프로젝트 가져오기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가져올 폴더 지정 </a:t>
            </a:r>
            <a:r>
              <a:rPr lang="en-US" altLang="ko-KR" dirty="0" smtClean="0"/>
              <a:t>- &lt;Next&gt;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(3) </a:t>
            </a:r>
            <a:r>
              <a:rPr lang="ko-KR" altLang="en-US" dirty="0" smtClean="0"/>
              <a:t>모두 체크된 상태 </a:t>
            </a:r>
            <a:r>
              <a:rPr lang="en-US" altLang="ko-KR" dirty="0" smtClean="0"/>
              <a:t>-&lt;Finish&gt;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20" y="1854666"/>
            <a:ext cx="3765889" cy="18802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97" y="4230898"/>
            <a:ext cx="3740359" cy="218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8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9339670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1800" dirty="0"/>
              <a:t> </a:t>
            </a:r>
            <a:r>
              <a:rPr lang="ko-KR" altLang="en-US" sz="2400" dirty="0"/>
              <a:t>프로젝트 </a:t>
            </a:r>
            <a:r>
              <a:rPr lang="ko-KR" altLang="en-US" sz="2400" dirty="0" smtClean="0"/>
              <a:t>관리</a:t>
            </a:r>
            <a:r>
              <a:rPr lang="en-US" altLang="ko-KR" sz="2400" dirty="0" smtClean="0"/>
              <a:t>[7/8]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Eclipse</a:t>
            </a:r>
            <a:r>
              <a:rPr lang="ko-KR" altLang="en-US" dirty="0" smtClean="0"/>
              <a:t>용 프로젝트 가져오기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(3</a:t>
            </a:r>
            <a:r>
              <a:rPr lang="en-US" altLang="ko-KR" dirty="0"/>
              <a:t>) Android Studio</a:t>
            </a:r>
            <a:r>
              <a:rPr lang="ko-KR" altLang="en-US" dirty="0"/>
              <a:t>에서 생성한 프로젝트와 같은 방법으로 사용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72" y="2044446"/>
            <a:ext cx="6141697" cy="299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8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처음 만드는 </a:t>
            </a:r>
            <a:r>
              <a:rPr lang="en-US" altLang="ko-KR" smtClean="0"/>
              <a:t>[Hello Android] </a:t>
            </a:r>
            <a:r>
              <a:rPr lang="ko-KR" altLang="en-US" smtClean="0"/>
              <a:t>프로그램</a:t>
            </a:r>
            <a:endParaRPr lang="ko-KR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11" y="1246435"/>
            <a:ext cx="3077957" cy="48093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8" y="1230069"/>
            <a:ext cx="3323557" cy="4860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9339670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1800" dirty="0"/>
              <a:t> </a:t>
            </a:r>
            <a:r>
              <a:rPr lang="ko-KR" altLang="en-US" sz="2400" dirty="0"/>
              <a:t>프로젝트 </a:t>
            </a:r>
            <a:r>
              <a:rPr lang="ko-KR" altLang="en-US" sz="2400" dirty="0" smtClean="0"/>
              <a:t>관리</a:t>
            </a:r>
            <a:r>
              <a:rPr lang="en-US" altLang="ko-KR" sz="2400" dirty="0" smtClean="0"/>
              <a:t>[8/8]</a:t>
            </a:r>
            <a:endParaRPr lang="ko-KR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49" y="1177057"/>
            <a:ext cx="8277225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927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프로젝트의 표준 틀 이해</a:t>
            </a:r>
            <a:endParaRPr lang="en-US" altLang="ko-KR" dirty="0" smtClean="0"/>
          </a:p>
          <a:p>
            <a:pPr lvl="1"/>
            <a:r>
              <a:rPr lang="en-US" altLang="ko-KR" dirty="0"/>
              <a:t>Android Project </a:t>
            </a:r>
            <a:r>
              <a:rPr lang="ko-KR" altLang="en-US" dirty="0"/>
              <a:t>사용법과 자동 완성 기능</a:t>
            </a:r>
          </a:p>
          <a:p>
            <a:pPr lvl="1"/>
            <a:r>
              <a:rPr lang="ko-KR" altLang="en-US" dirty="0"/>
              <a:t>화면 구성을 위한 </a:t>
            </a:r>
            <a:r>
              <a:rPr lang="en-US" altLang="ko-KR" dirty="0"/>
              <a:t>XML </a:t>
            </a:r>
            <a:r>
              <a:rPr lang="ko-KR" altLang="en-US" dirty="0"/>
              <a:t>파일의 문법</a:t>
            </a:r>
          </a:p>
          <a:p>
            <a:pPr lvl="1"/>
            <a:r>
              <a:rPr lang="en-US" altLang="ko-KR" dirty="0"/>
              <a:t>Java </a:t>
            </a:r>
            <a:r>
              <a:rPr lang="ko-KR" altLang="en-US" dirty="0"/>
              <a:t>코드 코딩 방법</a:t>
            </a:r>
            <a:br>
              <a:rPr lang="ko-KR" altLang="en-US" dirty="0"/>
            </a:br>
            <a:r>
              <a:rPr lang="en-US" altLang="ko-KR" dirty="0"/>
              <a:t>- activity_main.xml </a:t>
            </a:r>
            <a:r>
              <a:rPr lang="ko-KR" altLang="en-US" dirty="0"/>
              <a:t>파일에 </a:t>
            </a:r>
            <a:r>
              <a:rPr lang="ko-KR" altLang="en-US" dirty="0" err="1"/>
              <a:t>포홤된</a:t>
            </a:r>
            <a:r>
              <a:rPr lang="ko-KR" altLang="en-US" dirty="0"/>
              <a:t> </a:t>
            </a:r>
            <a:r>
              <a:rPr lang="ko-KR" altLang="en-US" dirty="0" err="1"/>
              <a:t>위젯의</a:t>
            </a:r>
            <a:r>
              <a:rPr lang="ko-KR" altLang="en-US" dirty="0"/>
              <a:t> 접근 방법</a:t>
            </a:r>
            <a:br>
              <a:rPr lang="ko-KR" altLang="en-US" dirty="0"/>
            </a:br>
            <a:r>
              <a:rPr lang="en-US" altLang="ko-KR" dirty="0"/>
              <a:t>- </a:t>
            </a:r>
            <a:r>
              <a:rPr lang="ko-KR" altLang="en-US" dirty="0" err="1"/>
              <a:t>위젯의</a:t>
            </a:r>
            <a:r>
              <a:rPr lang="ko-KR" altLang="en-US" dirty="0"/>
              <a:t> 이벤트 발생 시 작동하는 코드 작성법</a:t>
            </a:r>
          </a:p>
          <a:p>
            <a:pPr lvl="1"/>
            <a:r>
              <a:rPr lang="en-US" altLang="ko-KR" dirty="0"/>
              <a:t>R.java</a:t>
            </a:r>
            <a:r>
              <a:rPr lang="ko-KR" altLang="en-US" dirty="0"/>
              <a:t>의 내용</a:t>
            </a:r>
          </a:p>
          <a:p>
            <a:pPr lvl="1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68" y="2739337"/>
            <a:ext cx="2768132" cy="37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6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프로젝트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(1) [File] – [New Project] </a:t>
            </a:r>
            <a:r>
              <a:rPr lang="ko-KR" altLang="en-US" dirty="0" smtClean="0"/>
              <a:t>선택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혹은 </a:t>
            </a:r>
            <a:r>
              <a:rPr lang="en-US" altLang="ko-KR" dirty="0" smtClean="0"/>
              <a:t>[</a:t>
            </a:r>
            <a:r>
              <a:rPr lang="ko-KR" altLang="en-US" dirty="0" smtClean="0"/>
              <a:t>초기화면</a:t>
            </a:r>
            <a:r>
              <a:rPr lang="en-US" altLang="ko-KR" dirty="0" smtClean="0"/>
              <a:t>] – [Start a new Android Studio project]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55" y="2214965"/>
            <a:ext cx="5161550" cy="361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프로젝트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(2) [Choose your project] – [Phone and Tablet] – [Empty Activity]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smtClean="0"/>
              <a:t>Activity :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화면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31" y="2274635"/>
            <a:ext cx="5677705" cy="370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9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프로젝트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(3) [Configure your project]</a:t>
            </a:r>
            <a:r>
              <a:rPr lang="ko-KR" altLang="en-US" dirty="0" smtClean="0"/>
              <a:t>에서 정보 입력 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smtClean="0"/>
              <a:t>Name</a:t>
            </a:r>
            <a:r>
              <a:rPr lang="ko-KR" altLang="en-US" dirty="0" smtClean="0"/>
              <a:t>만 입력해도 나머지 자동 완성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3" y="2301775"/>
            <a:ext cx="5161550" cy="363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9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화면 디자인 및 편집</a:t>
            </a:r>
            <a:endParaRPr lang="en-US" altLang="ko-KR" dirty="0" smtClean="0"/>
          </a:p>
          <a:p>
            <a:pPr lvl="1"/>
            <a:r>
              <a:rPr lang="en-US" altLang="ko-KR" dirty="0"/>
              <a:t>(1) Project Tree</a:t>
            </a:r>
            <a:r>
              <a:rPr lang="ko-KR" altLang="en-US" dirty="0"/>
              <a:t>에서 </a:t>
            </a:r>
            <a:r>
              <a:rPr lang="en-US" altLang="ko-KR" dirty="0"/>
              <a:t>[java]-[</a:t>
            </a:r>
            <a:r>
              <a:rPr lang="en-US" altLang="ko-KR" dirty="0" err="1"/>
              <a:t>com.cookandroid.baseapp</a:t>
            </a:r>
            <a:r>
              <a:rPr lang="en-US" altLang="ko-KR" dirty="0"/>
              <a:t>]-[</a:t>
            </a:r>
            <a:r>
              <a:rPr lang="en-US" altLang="ko-KR" dirty="0" err="1"/>
              <a:t>MainActivity</a:t>
            </a:r>
            <a:r>
              <a:rPr lang="en-US" altLang="ko-KR" dirty="0"/>
              <a:t>]</a:t>
            </a:r>
            <a:r>
              <a:rPr lang="ko-KR" altLang="en-US" dirty="0"/>
              <a:t>가 기본적으로 열린 상태</a:t>
            </a:r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상단의 </a:t>
            </a:r>
            <a:r>
              <a:rPr lang="en-US" altLang="ko-KR" dirty="0"/>
              <a:t>[activity_main.xml] </a:t>
            </a:r>
            <a:r>
              <a:rPr lang="ko-KR" altLang="en-US" dirty="0"/>
              <a:t>클릭 </a:t>
            </a:r>
            <a:r>
              <a:rPr lang="en-US" altLang="ko-KR" dirty="0"/>
              <a:t>- </a:t>
            </a:r>
            <a:r>
              <a:rPr lang="ko-KR" altLang="en-US" dirty="0"/>
              <a:t>아래쪽의 </a:t>
            </a:r>
            <a:r>
              <a:rPr lang="en-US" altLang="ko-KR" dirty="0"/>
              <a:t>[Design] </a:t>
            </a:r>
            <a:r>
              <a:rPr lang="ko-KR" altLang="en-US" dirty="0"/>
              <a:t>탭 클릭</a:t>
            </a:r>
          </a:p>
          <a:p>
            <a:pPr lvl="1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70" y="2658432"/>
            <a:ext cx="6245475" cy="242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화면 디자인 및 편집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(3) </a:t>
            </a:r>
            <a:r>
              <a:rPr lang="ko-KR" altLang="en-US" dirty="0" smtClean="0"/>
              <a:t>화면 아래쪽 </a:t>
            </a:r>
            <a:r>
              <a:rPr lang="en-US" altLang="ko-KR" dirty="0" smtClean="0"/>
              <a:t>[Text] </a:t>
            </a:r>
            <a:r>
              <a:rPr lang="ko-KR" altLang="en-US" dirty="0" smtClean="0"/>
              <a:t>탭 클릭 </a:t>
            </a:r>
            <a:r>
              <a:rPr lang="en-US" altLang="ko-KR" dirty="0" smtClean="0"/>
              <a:t>: XML </a:t>
            </a:r>
            <a:r>
              <a:rPr lang="ko-KR" altLang="en-US" dirty="0" smtClean="0"/>
              <a:t>코드 확인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ko-KR" altLang="en-US" dirty="0" smtClean="0"/>
              <a:t>주로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코드로 편집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ko-KR" altLang="en-US" dirty="0" smtClean="0"/>
              <a:t>프로젝트의 기본 레이아웃 </a:t>
            </a:r>
            <a:r>
              <a:rPr lang="en-US" altLang="ko-KR" dirty="0" smtClean="0"/>
              <a:t>: &lt;</a:t>
            </a:r>
            <a:r>
              <a:rPr lang="en-US" altLang="ko-KR" dirty="0" err="1" smtClean="0"/>
              <a:t>LinearLayout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0" y="2683696"/>
            <a:ext cx="6245476" cy="275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화면 디자인 및 편집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(4) </a:t>
            </a:r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 smtClean="0"/>
              <a:t>&gt; … &lt;/</a:t>
            </a:r>
            <a:r>
              <a:rPr lang="en-US" altLang="ko-KR" dirty="0" err="1" smtClean="0"/>
              <a:t>LinearLayout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사이에 버튼 추가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smtClean="0"/>
              <a:t>&lt;Button&gt; </a:t>
            </a:r>
            <a:r>
              <a:rPr lang="ko-KR" altLang="en-US" dirty="0" smtClean="0"/>
              <a:t>입력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8" y="2299136"/>
            <a:ext cx="6245475" cy="24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9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화면 디자인 및 편집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(5) “android:” </a:t>
            </a:r>
            <a:r>
              <a:rPr lang="ko-KR" altLang="en-US" dirty="0" smtClean="0"/>
              <a:t>입력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목록에서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layout_height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더블클릭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45" y="1990379"/>
            <a:ext cx="6245475" cy="318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9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화면 디자인 및 편집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(6) </a:t>
            </a:r>
            <a:r>
              <a:rPr lang="ko-KR" altLang="en-US" dirty="0" smtClean="0"/>
              <a:t>자동 팝업 창</a:t>
            </a:r>
            <a:r>
              <a:rPr lang="en-US" altLang="ko-KR" dirty="0"/>
              <a:t> </a:t>
            </a:r>
            <a:r>
              <a:rPr lang="en-US" altLang="ko-KR" dirty="0" smtClean="0"/>
              <a:t>- ‘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선택 </a:t>
            </a:r>
            <a:r>
              <a:rPr lang="en-US" altLang="ko-KR" dirty="0" smtClean="0"/>
              <a:t>– [Enter] </a:t>
            </a:r>
          </a:p>
          <a:p>
            <a:pPr marL="731837" lvl="2" indent="-285750">
              <a:buFont typeface="Arial" pitchFamily="34" charset="0"/>
              <a:buChar char="•"/>
            </a:pPr>
            <a:r>
              <a:rPr lang="ko-KR" altLang="en-US" dirty="0" smtClean="0"/>
              <a:t>자동 팝업 창이 뜨지 않으면</a:t>
            </a:r>
            <a:r>
              <a:rPr lang="en-US" altLang="ko-KR" dirty="0" smtClean="0"/>
              <a:t>, [Ctrl]-[Space Bar]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55" y="2311835"/>
            <a:ext cx="6193430" cy="27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9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[Hello Android] </a:t>
            </a:r>
            <a:r>
              <a:rPr lang="ko-KR" altLang="en-US" smtClean="0"/>
              <a:t>프로그램 ▶ 프로젝트 생성</a:t>
            </a:r>
            <a:r>
              <a:rPr lang="en-US" altLang="ko-KR" smtClean="0"/>
              <a:t>[1/6]</a:t>
            </a:r>
            <a:endParaRPr lang="ko-KR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35" y="2968155"/>
            <a:ext cx="5340236" cy="3718706"/>
          </a:xfrm>
          <a:prstGeom prst="rect">
            <a:avLst/>
          </a:prstGeom>
        </p:spPr>
      </p:pic>
      <p:sp>
        <p:nvSpPr>
          <p:cNvPr id="20" name="내용 개체 틀 19"/>
          <p:cNvSpPr>
            <a:spLocks noGrp="1"/>
          </p:cNvSpPr>
          <p:nvPr>
            <p:ph idx="1"/>
          </p:nvPr>
        </p:nvSpPr>
        <p:spPr>
          <a:xfrm>
            <a:off x="295275" y="1005089"/>
            <a:ext cx="8524875" cy="4313238"/>
          </a:xfrm>
        </p:spPr>
        <p:txBody>
          <a:bodyPr/>
          <a:lstStyle/>
          <a:p>
            <a:r>
              <a:rPr lang="en-US" altLang="ko-KR" dirty="0" smtClean="0"/>
              <a:t>(1) Android Studio </a:t>
            </a:r>
            <a:r>
              <a:rPr lang="ko-KR" altLang="en-US" dirty="0" smtClean="0"/>
              <a:t>실행 </a:t>
            </a:r>
            <a:endParaRPr lang="en-US" altLang="ko-KR" dirty="0"/>
          </a:p>
          <a:p>
            <a:r>
              <a:rPr lang="en-US" altLang="ko-KR" dirty="0" smtClean="0"/>
              <a:t>(2) </a:t>
            </a:r>
            <a:r>
              <a:rPr lang="ko-KR" altLang="en-US" dirty="0" smtClean="0"/>
              <a:t>기존에 사용한 프로젝트 삭제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 창 왼쪽의 프로젝트 목록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마우스 오른쪽 버튼 클릭 </a:t>
            </a:r>
            <a:r>
              <a:rPr lang="en-US" altLang="ko-KR" dirty="0" smtClean="0"/>
              <a:t>– [Remove Selected from Welcome Screen] </a:t>
            </a:r>
            <a:r>
              <a:rPr lang="ko-KR" altLang="en-US" dirty="0" smtClean="0"/>
              <a:t>선택하여 제거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화면 디자인 및 편집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(7) </a:t>
            </a:r>
            <a:r>
              <a:rPr lang="ko-KR" altLang="en-US" dirty="0" smtClean="0"/>
              <a:t>나머지 코드 입력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ko-KR" altLang="en-US" dirty="0" smtClean="0"/>
              <a:t>최종 코드 </a:t>
            </a:r>
            <a:r>
              <a:rPr lang="en-US" altLang="ko-KR" dirty="0" smtClean="0"/>
              <a:t>: 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2-1]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" y="2279546"/>
            <a:ext cx="6618075" cy="3903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1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화면 디자인 및 편집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(8) activity_main.xml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11</a:t>
            </a:r>
            <a:r>
              <a:rPr lang="ko-KR" altLang="en-US" dirty="0" smtClean="0"/>
              <a:t>행에 오류 발생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smtClean="0"/>
              <a:t>Project Tree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[app]-[res]-[values]-[strings.xml] </a:t>
            </a:r>
            <a:r>
              <a:rPr lang="ko-KR" altLang="en-US" dirty="0" smtClean="0"/>
              <a:t>더블클릭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코드 확인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1" y="2346207"/>
            <a:ext cx="6870023" cy="345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0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화면 디자인 및 편집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(9) strBtn1</a:t>
            </a:r>
            <a:r>
              <a:rPr lang="ko-KR" altLang="en-US" dirty="0" smtClean="0"/>
              <a:t>문자열 추가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저장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77" y="2160421"/>
            <a:ext cx="7292894" cy="1743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975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화면 디자인 및 편집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(10) activity_main.xml</a:t>
            </a:r>
            <a:r>
              <a:rPr lang="ko-KR" altLang="en-US" dirty="0" smtClean="0"/>
              <a:t>에서 하단의 </a:t>
            </a:r>
            <a:r>
              <a:rPr lang="en-US" altLang="ko-KR" dirty="0" smtClean="0"/>
              <a:t>[Design]</a:t>
            </a:r>
            <a:r>
              <a:rPr lang="ko-KR" altLang="en-US" dirty="0"/>
              <a:t> </a:t>
            </a:r>
            <a:r>
              <a:rPr lang="ko-KR" altLang="en-US" dirty="0" smtClean="0"/>
              <a:t>탭 클릭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추가된 버튼 확인 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70" y="2151180"/>
            <a:ext cx="6245475" cy="322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5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화면 디자인 및 편집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(11) [Run] – [Run ‘app’] </a:t>
            </a:r>
            <a:r>
              <a:rPr lang="ko-KR" altLang="en-US" dirty="0" smtClean="0"/>
              <a:t>선택</a:t>
            </a:r>
            <a:r>
              <a:rPr lang="en-US" altLang="ko-KR" dirty="0"/>
              <a:t>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[Run ‘app’] </a:t>
            </a:r>
            <a:r>
              <a:rPr lang="ko-KR" altLang="en-US" dirty="0" smtClean="0"/>
              <a:t>아이콘 클릭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83" y="2019128"/>
            <a:ext cx="2992624" cy="214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5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JAVA </a:t>
            </a:r>
            <a:r>
              <a:rPr lang="ko-KR" altLang="en-US" dirty="0" smtClean="0"/>
              <a:t>코드 작성 및 수정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(1) </a:t>
            </a:r>
            <a:r>
              <a:rPr lang="ko-KR" altLang="en-US" dirty="0" smtClean="0"/>
              <a:t>버튼을 눌렀을 때 작동이 일어나도록 코드 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(2) Project Tree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[</a:t>
            </a:r>
            <a:r>
              <a:rPr lang="en-US" altLang="ko-KR" dirty="0"/>
              <a:t>java]-[</a:t>
            </a:r>
            <a:r>
              <a:rPr lang="ko-KR" altLang="en-US" dirty="0"/>
              <a:t>패키지 이름</a:t>
            </a:r>
            <a:r>
              <a:rPr lang="en-US" altLang="ko-KR" dirty="0"/>
              <a:t>] - [</a:t>
            </a:r>
            <a:r>
              <a:rPr lang="en-US" altLang="ko-KR" dirty="0" err="1"/>
              <a:t>MainActivity</a:t>
            </a:r>
            <a:r>
              <a:rPr lang="en-US" altLang="ko-KR" dirty="0"/>
              <a:t>] </a:t>
            </a:r>
            <a:r>
              <a:rPr lang="ko-KR" altLang="en-US" dirty="0"/>
              <a:t>더블클릭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0" y="2430852"/>
            <a:ext cx="3133994" cy="247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JAVA </a:t>
            </a:r>
            <a:r>
              <a:rPr lang="ko-KR" altLang="en-US" dirty="0" smtClean="0"/>
              <a:t>코드 작성 및 수정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(3) </a:t>
            </a:r>
            <a:r>
              <a:rPr lang="ko-KR" altLang="en-US" dirty="0" smtClean="0"/>
              <a:t>기본적인 코드 구성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66" y="1937361"/>
            <a:ext cx="6186923" cy="286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0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JAVA </a:t>
            </a:r>
            <a:r>
              <a:rPr lang="ko-KR" altLang="en-US" dirty="0" smtClean="0"/>
              <a:t>코드 작성 및 수정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(4) 3</a:t>
            </a:r>
            <a:r>
              <a:rPr lang="ko-KR" altLang="en-US" dirty="0" smtClean="0"/>
              <a:t>행의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앞에 작은 </a:t>
            </a:r>
            <a:r>
              <a:rPr lang="en-US" altLang="ko-KR" dirty="0" smtClean="0"/>
              <a:t>‘+’ </a:t>
            </a:r>
            <a:r>
              <a:rPr lang="ko-KR" altLang="en-US" dirty="0" smtClean="0"/>
              <a:t>아이콘 클릭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 확장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(5) [ctrl]+[alt]+[o](</a:t>
            </a:r>
            <a:r>
              <a:rPr lang="ko-KR" altLang="en-US" dirty="0" smtClean="0"/>
              <a:t>알파벳</a:t>
            </a:r>
            <a:r>
              <a:rPr lang="en-US" altLang="ko-KR" dirty="0"/>
              <a:t> </a:t>
            </a:r>
            <a:r>
              <a:rPr lang="en-US" altLang="ko-KR" dirty="0" smtClean="0"/>
              <a:t>‘o’) : </a:t>
            </a:r>
            <a:r>
              <a:rPr lang="ko-KR" altLang="en-US" dirty="0" smtClean="0"/>
              <a:t>불필요하게 </a:t>
            </a:r>
            <a:r>
              <a:rPr lang="ko-KR" altLang="en-US" dirty="0" err="1" smtClean="0"/>
              <a:t>임포트된</a:t>
            </a:r>
            <a:r>
              <a:rPr lang="ko-KR" altLang="en-US" dirty="0" smtClean="0"/>
              <a:t> 문장 제거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87" y="2371502"/>
            <a:ext cx="6186923" cy="30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0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JAVA </a:t>
            </a:r>
            <a:r>
              <a:rPr lang="ko-KR" altLang="en-US" dirty="0" smtClean="0"/>
              <a:t>코드 작성 및 수정</a:t>
            </a:r>
            <a:endParaRPr lang="en-US" altLang="ko-KR" dirty="0" smtClean="0"/>
          </a:p>
          <a:p>
            <a:pPr lvl="1"/>
            <a:r>
              <a:rPr lang="en-US" altLang="ko-KR" dirty="0"/>
              <a:t>(6) Button </a:t>
            </a:r>
            <a:r>
              <a:rPr lang="ko-KR" altLang="en-US" dirty="0"/>
              <a:t>변수 추가 </a:t>
            </a:r>
          </a:p>
          <a:p>
            <a:pPr marL="731837" lvl="2" indent="-285750">
              <a:buFont typeface="Arial" pitchFamily="34" charset="0"/>
              <a:buChar char="•"/>
            </a:pPr>
            <a:r>
              <a:rPr lang="ko-KR" altLang="en-US" dirty="0"/>
              <a:t>멤버변수 위치인 </a:t>
            </a:r>
            <a:r>
              <a:rPr lang="en-US" altLang="ko-KR" dirty="0"/>
              <a:t>@Override </a:t>
            </a:r>
            <a:r>
              <a:rPr lang="ko-KR" altLang="en-US" dirty="0"/>
              <a:t>바로 위에 다음을 입력</a:t>
            </a:r>
          </a:p>
          <a:p>
            <a:pPr lvl="1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97" y="2921787"/>
            <a:ext cx="6245475" cy="2860476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54" y="2263243"/>
            <a:ext cx="6606246" cy="502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300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JAVA </a:t>
            </a:r>
            <a:r>
              <a:rPr lang="ko-KR" altLang="en-US" dirty="0" smtClean="0"/>
              <a:t>코드 작성 및 수정</a:t>
            </a:r>
            <a:endParaRPr lang="en-US" altLang="ko-KR" dirty="0" smtClean="0"/>
          </a:p>
          <a:p>
            <a:pPr lvl="1"/>
            <a:r>
              <a:rPr lang="en-US" altLang="ko-KR" dirty="0"/>
              <a:t>(7) [Alt]+[Enter] : Button</a:t>
            </a:r>
            <a:r>
              <a:rPr lang="ko-KR" altLang="en-US" dirty="0"/>
              <a:t>과 관련된 클래스가 자동으로  </a:t>
            </a:r>
            <a:r>
              <a:rPr lang="en-US" altLang="ko-KR" dirty="0"/>
              <a:t>import</a:t>
            </a:r>
            <a:r>
              <a:rPr lang="ko-KR" altLang="en-US" dirty="0"/>
              <a:t>문에 추가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93" y="2008045"/>
            <a:ext cx="6186923" cy="34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0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300" dirty="0" smtClean="0"/>
              <a:t>(3) </a:t>
            </a:r>
            <a:r>
              <a:rPr lang="ko-KR" altLang="en-US" sz="2300" dirty="0" smtClean="0"/>
              <a:t>초기 창에서 </a:t>
            </a:r>
            <a:r>
              <a:rPr lang="en-US" altLang="ko-KR" sz="2300" dirty="0" smtClean="0"/>
              <a:t>[Start a new Android Studio project] </a:t>
            </a:r>
            <a:r>
              <a:rPr lang="ko-KR" altLang="en-US" sz="2300" dirty="0" smtClean="0"/>
              <a:t>클릭</a:t>
            </a:r>
            <a:endParaRPr lang="en-US" altLang="ko-KR" sz="2300" dirty="0"/>
          </a:p>
          <a:p>
            <a:endParaRPr lang="en-US" altLang="ko-KR" sz="2300" dirty="0" smtClean="0"/>
          </a:p>
          <a:p>
            <a:endParaRPr lang="en-US" altLang="ko-KR" sz="2300" dirty="0"/>
          </a:p>
          <a:p>
            <a:endParaRPr lang="en-US" altLang="ko-KR" sz="23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" b="2192"/>
          <a:stretch/>
        </p:blipFill>
        <p:spPr>
          <a:xfrm>
            <a:off x="663155" y="1595887"/>
            <a:ext cx="4933936" cy="2656936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[Hello Android] </a:t>
            </a:r>
            <a:r>
              <a:rPr lang="ko-KR" altLang="en-US" smtClean="0"/>
              <a:t>프로그램 ▶ 프로젝트 생성</a:t>
            </a:r>
            <a:r>
              <a:rPr lang="en-US" altLang="ko-KR" smtClean="0"/>
              <a:t>[2/6]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051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1186023"/>
          </a:xfrm>
        </p:spPr>
        <p:txBody>
          <a:bodyPr/>
          <a:lstStyle/>
          <a:p>
            <a:r>
              <a:rPr lang="en-US" altLang="ko-KR" dirty="0" smtClean="0"/>
              <a:t>JAVA </a:t>
            </a:r>
            <a:r>
              <a:rPr lang="ko-KR" altLang="en-US" dirty="0" smtClean="0"/>
              <a:t>코드 작성 및 수정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(8</a:t>
            </a:r>
            <a:r>
              <a:rPr lang="en-US" altLang="ko-KR" dirty="0"/>
              <a:t>) activity_main.xml </a:t>
            </a:r>
            <a:r>
              <a:rPr lang="ko-KR" altLang="en-US" dirty="0"/>
              <a:t>파일에서 만든 객체에 접근 </a:t>
            </a:r>
            <a:r>
              <a:rPr lang="en-US" altLang="ko-KR" dirty="0"/>
              <a:t>: </a:t>
            </a:r>
            <a:r>
              <a:rPr lang="en-US" altLang="ko-KR" dirty="0" err="1"/>
              <a:t>findViewById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err="1"/>
              <a:t>setContentView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바로 아래에 다음 </a:t>
            </a:r>
            <a:r>
              <a:rPr lang="ko-KR" altLang="en-US" dirty="0" smtClean="0"/>
              <a:t>코드 추가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endParaRPr lang="en-US" altLang="ko-KR" dirty="0"/>
          </a:p>
          <a:p>
            <a:pPr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77" y="2323627"/>
            <a:ext cx="6618075" cy="502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447675" y="2908650"/>
            <a:ext cx="8524875" cy="72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9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이벤트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정의 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smtClean="0"/>
              <a:t>‘button1.setoncl’</a:t>
            </a:r>
            <a:r>
              <a:rPr lang="ko-KR" altLang="en-US" dirty="0" smtClean="0"/>
              <a:t>까지만 입력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팝업 창 맨 뒤의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setOnClickListener</a:t>
            </a:r>
            <a:r>
              <a:rPr lang="en-US" altLang="ko-KR" dirty="0" smtClean="0"/>
              <a:t>( )’ 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 </a:t>
            </a:r>
          </a:p>
          <a:p>
            <a:pPr indent="0">
              <a:buFont typeface="Wingdings" pitchFamily="2" charset="2"/>
              <a:buNone/>
            </a:pPr>
            <a:endParaRPr lang="ko-KR" altLang="en-US" dirty="0" smtClean="0"/>
          </a:p>
          <a:p>
            <a:pPr lvl="1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7" y="3620024"/>
            <a:ext cx="5107783" cy="284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0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426" y="4214840"/>
            <a:ext cx="4193440" cy="2046357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JAVA </a:t>
            </a:r>
            <a:r>
              <a:rPr lang="ko-KR" altLang="en-US" dirty="0" smtClean="0"/>
              <a:t>코드 작성 및 수정</a:t>
            </a:r>
            <a:endParaRPr lang="en-US" altLang="ko-KR" dirty="0" smtClean="0"/>
          </a:p>
          <a:p>
            <a:pPr lvl="1"/>
            <a:r>
              <a:rPr lang="en-US" altLang="ko-KR" dirty="0"/>
              <a:t>(10) </a:t>
            </a:r>
            <a:r>
              <a:rPr lang="en-US" altLang="ko-KR" dirty="0" err="1"/>
              <a:t>setOnClickListener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  <a:r>
              <a:rPr lang="ko-KR" altLang="en-US" dirty="0" smtClean="0"/>
              <a:t> 괄호 안에 </a:t>
            </a:r>
            <a:r>
              <a:rPr lang="ko-KR" altLang="en-US" dirty="0"/>
              <a:t>“</a:t>
            </a:r>
            <a:r>
              <a:rPr lang="en-US" altLang="ko-KR" dirty="0"/>
              <a:t>new View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r>
              <a:rPr lang="ko-KR" altLang="en-US" dirty="0"/>
              <a:t>입력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 err="1"/>
              <a:t>OnClickListener</a:t>
            </a:r>
            <a:r>
              <a:rPr lang="en-US" altLang="ko-KR" dirty="0"/>
              <a:t>( )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182562" lvl="1" indent="0">
              <a:buNone/>
            </a:pPr>
            <a:endParaRPr lang="en-US" altLang="ko-KR" dirty="0"/>
          </a:p>
          <a:p>
            <a:pPr lvl="1"/>
            <a:r>
              <a:rPr lang="en-US" altLang="ko-KR" dirty="0" smtClean="0"/>
              <a:t>(11) </a:t>
            </a:r>
            <a:r>
              <a:rPr lang="en-US" altLang="ko-KR" dirty="0" err="1" smtClean="0"/>
              <a:t>onClick</a:t>
            </a:r>
            <a:r>
              <a:rPr lang="en-US" altLang="ko-KR" dirty="0" smtClean="0"/>
              <a:t>( 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자동 완성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71" y="1956655"/>
            <a:ext cx="4684291" cy="22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0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JAVA </a:t>
            </a:r>
            <a:r>
              <a:rPr lang="ko-KR" altLang="en-US" dirty="0" smtClean="0"/>
              <a:t>코드 작성 및 수정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(12) </a:t>
            </a:r>
            <a:r>
              <a:rPr lang="ko-KR" altLang="en-US" dirty="0" smtClean="0"/>
              <a:t>버튼 클릭 시 작동하길 원하는 이벤트를 </a:t>
            </a:r>
            <a:r>
              <a:rPr lang="en-US" altLang="ko-KR" dirty="0" err="1" smtClean="0"/>
              <a:t>onClick</a:t>
            </a:r>
            <a:r>
              <a:rPr lang="en-US" altLang="ko-KR" dirty="0" smtClean="0"/>
              <a:t>( 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안에 입력</a:t>
            </a:r>
            <a:endParaRPr lang="en-US" altLang="ko-KR" dirty="0" smtClean="0"/>
          </a:p>
        </p:txBody>
      </p:sp>
      <p:pic>
        <p:nvPicPr>
          <p:cNvPr id="4" name="Picture 1" descr="스크린샷 2019-02-03 오후 8.56.0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0" y="1950878"/>
            <a:ext cx="4867056" cy="3458520"/>
          </a:xfrm>
          <a:prstGeom prst="rect">
            <a:avLst/>
          </a:prstGeom>
        </p:spPr>
      </p:pic>
      <p:pic>
        <p:nvPicPr>
          <p:cNvPr id="5" name="Picture 3" descr="스크린샷 2019-02-03 오후 8.56.4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08" y="3846696"/>
            <a:ext cx="5422092" cy="218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0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 실행 및 결과 확인</a:t>
            </a:r>
            <a:endParaRPr lang="en-US" altLang="ko-KR" dirty="0" smtClean="0"/>
          </a:p>
          <a:p>
            <a:pPr lvl="1"/>
            <a:r>
              <a:rPr lang="en-US" altLang="ko-KR" dirty="0"/>
              <a:t>(1) [File]-[Save All] </a:t>
            </a:r>
            <a:r>
              <a:rPr lang="ko-KR" altLang="en-US" dirty="0"/>
              <a:t>선택 </a:t>
            </a:r>
            <a:r>
              <a:rPr lang="en-US" altLang="ko-KR" dirty="0"/>
              <a:t>: </a:t>
            </a:r>
            <a:r>
              <a:rPr lang="ko-KR" altLang="en-US" dirty="0"/>
              <a:t>현재까지의 내용 모두 저장</a:t>
            </a:r>
          </a:p>
          <a:p>
            <a:pPr lvl="1"/>
            <a:r>
              <a:rPr lang="en-US" altLang="ko-KR" dirty="0" smtClean="0"/>
              <a:t>(2) [Run</a:t>
            </a:r>
            <a:r>
              <a:rPr lang="en-US" altLang="ko-KR" dirty="0"/>
              <a:t>]-[Run ‘app’]</a:t>
            </a:r>
            <a:r>
              <a:rPr lang="ko-KR" altLang="en-US" dirty="0"/>
              <a:t>을 선택 혹은 </a:t>
            </a:r>
            <a:r>
              <a:rPr lang="en-US" altLang="ko-KR" dirty="0"/>
              <a:t>[Run ‘app’] </a:t>
            </a:r>
            <a:r>
              <a:rPr lang="ko-KR" altLang="en-US" dirty="0"/>
              <a:t>아이콘을 클릭 </a:t>
            </a:r>
            <a:r>
              <a:rPr lang="en-US" altLang="ko-KR" dirty="0"/>
              <a:t>- </a:t>
            </a:r>
            <a:r>
              <a:rPr lang="ko-KR" altLang="en-US" dirty="0"/>
              <a:t>버튼 클릭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04" y="2378151"/>
            <a:ext cx="2790946" cy="294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개발 완료 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574051"/>
            <a:ext cx="82010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1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개발 완료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 응용 </a:t>
            </a:r>
            <a:endParaRPr lang="en-US" altLang="ko-KR" dirty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/>
              <a:t> activity_main.xml </a:t>
            </a:r>
            <a:r>
              <a:rPr lang="ko-KR" altLang="en-US" dirty="0"/>
              <a:t>파일에 체크박스를 추가하고 체크박스를 클릭할 때마다 </a:t>
            </a:r>
            <a:r>
              <a:rPr lang="ko-KR" altLang="en-US" dirty="0" smtClean="0"/>
              <a:t>작동하</a:t>
            </a:r>
            <a:r>
              <a:rPr lang="ko-KR" altLang="en-US" dirty="0"/>
              <a:t>기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95" y="2299367"/>
            <a:ext cx="7546615" cy="3363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30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94"/>
          <a:stretch/>
        </p:blipFill>
        <p:spPr bwMode="auto">
          <a:xfrm>
            <a:off x="259919" y="1134311"/>
            <a:ext cx="6442806" cy="445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301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sz="2700" dirty="0"/>
              <a:t>3. </a:t>
            </a:r>
            <a:r>
              <a:rPr lang="ko-KR" altLang="en-US" sz="2700" dirty="0"/>
              <a:t>안드로이드 애플리케이션 작성 ▶ </a:t>
            </a:r>
            <a:r>
              <a:rPr lang="ko-KR" altLang="en-US" sz="2400" dirty="0" smtClean="0"/>
              <a:t>표준 틀</a:t>
            </a:r>
            <a:endParaRPr lang="ko-KR" alt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12"/>
          <a:stretch/>
        </p:blipFill>
        <p:spPr bwMode="auto">
          <a:xfrm>
            <a:off x="283324" y="1250830"/>
            <a:ext cx="6886575" cy="3273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301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프로젝트의 구성 ▶ </a:t>
            </a:r>
            <a:r>
              <a:rPr lang="en-US" altLang="ko-KR" dirty="0" err="1" smtClean="0"/>
              <a:t>BaseApp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구성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0" y="1685289"/>
            <a:ext cx="5361343" cy="4080249"/>
          </a:xfrm>
          <a:prstGeom prst="rect">
            <a:avLst/>
          </a:prstGeom>
        </p:spPr>
      </p:pic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r>
              <a:rPr lang="en-US" altLang="ko-KR" dirty="0" smtClean="0"/>
              <a:t>Project Tree</a:t>
            </a:r>
            <a:r>
              <a:rPr lang="ko-KR" altLang="en-US" dirty="0" smtClean="0"/>
              <a:t>의 구성 살펴보기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637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프로젝트의 구성 ▶ </a:t>
            </a:r>
            <a:r>
              <a:rPr lang="en-US" altLang="ko-KR" dirty="0" err="1" smtClean="0"/>
              <a:t>BaseApp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구성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95275" y="1048218"/>
            <a:ext cx="8524875" cy="4731479"/>
          </a:xfrm>
        </p:spPr>
        <p:txBody>
          <a:bodyPr/>
          <a:lstStyle/>
          <a:p>
            <a:r>
              <a:rPr lang="ko-KR" altLang="en-US" dirty="0" smtClean="0"/>
              <a:t>프로젝트에서 사용되는 폴더 및 파일의 용도</a:t>
            </a:r>
            <a:endParaRPr lang="en-US" altLang="ko-KR" dirty="0" smtClean="0"/>
          </a:p>
          <a:p>
            <a:pPr lvl="1"/>
            <a:r>
              <a:rPr lang="en-US" altLang="ko-KR" b="1" dirty="0"/>
              <a:t>java </a:t>
            </a:r>
            <a:r>
              <a:rPr lang="ko-KR" altLang="en-US" b="1" dirty="0"/>
              <a:t>폴더</a:t>
            </a:r>
          </a:p>
          <a:p>
            <a:pPr marL="731837" lvl="2" indent="-285750">
              <a:buFont typeface="Arial" pitchFamily="34" charset="0"/>
              <a:buChar char="•"/>
            </a:pPr>
            <a:r>
              <a:rPr lang="ko-KR" altLang="en-US" dirty="0"/>
              <a:t>하위에 패키지명의 하위 폴더가 </a:t>
            </a:r>
            <a:r>
              <a:rPr lang="ko-KR" altLang="en-US" dirty="0" smtClean="0"/>
              <a:t>존재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/>
              <a:t>프로젝트를 생성할 때 입력한 패키지 이름과 동일</a:t>
            </a:r>
          </a:p>
          <a:p>
            <a:pPr marL="731837" lvl="2" indent="-285750">
              <a:buFont typeface="Arial" pitchFamily="34" charset="0"/>
              <a:buChar char="•"/>
            </a:pPr>
            <a:r>
              <a:rPr lang="ko-KR" altLang="en-US" dirty="0"/>
              <a:t>패키지 이름 아래에 </a:t>
            </a:r>
            <a:r>
              <a:rPr lang="en-US" altLang="ko-KR" dirty="0"/>
              <a:t>MainActivity.java</a:t>
            </a:r>
            <a:r>
              <a:rPr lang="ko-KR" altLang="en-US" dirty="0"/>
              <a:t>로 메인 </a:t>
            </a:r>
            <a:r>
              <a:rPr lang="en-US" altLang="ko-KR" dirty="0"/>
              <a:t>Java </a:t>
            </a:r>
            <a:r>
              <a:rPr lang="ko-KR" altLang="en-US" dirty="0"/>
              <a:t>소스가 들어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주로 </a:t>
            </a:r>
            <a:r>
              <a:rPr lang="ko-KR" altLang="en-US" dirty="0" err="1" smtClean="0"/>
              <a:t>액티비티에서</a:t>
            </a:r>
            <a:r>
              <a:rPr lang="ko-KR" altLang="en-US" dirty="0" smtClean="0"/>
              <a:t> 할 일을 프로그래밍</a:t>
            </a:r>
            <a:endParaRPr lang="en-US" altLang="ko-KR" dirty="0" smtClean="0"/>
          </a:p>
          <a:p>
            <a:pPr marL="182562" lvl="1" indent="0">
              <a:buNone/>
            </a:pPr>
            <a:endParaRPr lang="en-US" altLang="ko-KR" dirty="0" smtClean="0"/>
          </a:p>
          <a:p>
            <a:pPr lvl="1"/>
            <a:r>
              <a:rPr lang="en-US" altLang="ko-KR" b="1" dirty="0" smtClean="0"/>
              <a:t>java (generated) </a:t>
            </a:r>
            <a:r>
              <a:rPr lang="ko-KR" altLang="en-US" b="1" dirty="0" smtClean="0"/>
              <a:t>폴더</a:t>
            </a:r>
            <a:endParaRPr lang="en-US" altLang="ko-KR" b="1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smtClean="0"/>
              <a:t>Android Studio 3.2</a:t>
            </a:r>
            <a:r>
              <a:rPr lang="ko-KR" altLang="en-US" dirty="0" smtClean="0"/>
              <a:t>부터 제공되는 폴더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- </a:t>
            </a:r>
            <a:r>
              <a:rPr lang="ko-KR" altLang="en-US" dirty="0" smtClean="0"/>
              <a:t>내부적으로 사용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10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300" dirty="0" smtClean="0"/>
              <a:t>(4) [Choose your project] : </a:t>
            </a:r>
            <a:r>
              <a:rPr lang="ko-KR" altLang="en-US" sz="2300" dirty="0" smtClean="0"/>
              <a:t>생성할 프로젝트 종류 선택</a:t>
            </a:r>
            <a:endParaRPr lang="en-US" altLang="ko-KR" sz="2300" dirty="0" smtClean="0"/>
          </a:p>
          <a:p>
            <a:pPr lvl="1"/>
            <a:r>
              <a:rPr lang="en-US" altLang="ko-KR" dirty="0" smtClean="0"/>
              <a:t>[Phone and Tablet] – ‘Empty Activity’ </a:t>
            </a:r>
            <a:r>
              <a:rPr lang="ko-KR" altLang="en-US" dirty="0" smtClean="0"/>
              <a:t>선택 </a:t>
            </a:r>
            <a:r>
              <a:rPr lang="en-US" altLang="ko-KR" dirty="0" smtClean="0"/>
              <a:t>- &lt;Next&gt; </a:t>
            </a:r>
            <a:r>
              <a:rPr lang="ko-KR" altLang="en-US" dirty="0" smtClean="0"/>
              <a:t>선택</a:t>
            </a:r>
            <a:endParaRPr lang="en-US" altLang="ko-KR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[Hello Android] </a:t>
            </a:r>
            <a:r>
              <a:rPr lang="ko-KR" altLang="en-US" dirty="0" smtClean="0"/>
              <a:t>프로그램 ▶ 프로젝트 생성</a:t>
            </a:r>
            <a:r>
              <a:rPr lang="en-US" altLang="ko-KR" dirty="0" smtClean="0"/>
              <a:t>[3/6]</a:t>
            </a:r>
            <a:endParaRPr lang="ko-KR" altLang="en-US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52" y="2078248"/>
            <a:ext cx="4959561" cy="43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프로젝트의 구성 ▶ </a:t>
            </a:r>
            <a:r>
              <a:rPr lang="en-US" altLang="ko-KR" dirty="0" err="1" smtClean="0"/>
              <a:t>BaseApp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구성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2574876"/>
          </a:xfrm>
        </p:spPr>
        <p:txBody>
          <a:bodyPr/>
          <a:lstStyle/>
          <a:p>
            <a:r>
              <a:rPr lang="ko-KR" altLang="en-US" dirty="0" smtClean="0"/>
              <a:t>프로젝트에서 사용되는 폴더 및 파일의 용도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res </a:t>
            </a:r>
            <a:r>
              <a:rPr lang="ko-KR" altLang="en-US" b="1" dirty="0"/>
              <a:t>폴더</a:t>
            </a:r>
          </a:p>
          <a:p>
            <a:pPr marL="731837" lvl="2" indent="-285750">
              <a:buFont typeface="Arial" pitchFamily="34" charset="0"/>
              <a:buChar char="•"/>
            </a:pPr>
            <a:r>
              <a:rPr lang="ko-KR" altLang="en-US" dirty="0" err="1"/>
              <a:t>앱</a:t>
            </a:r>
            <a:r>
              <a:rPr lang="ko-KR" altLang="en-US" dirty="0"/>
              <a:t> 개발에 사용되는 이미지</a:t>
            </a:r>
            <a:r>
              <a:rPr lang="en-US" altLang="ko-KR" dirty="0"/>
              <a:t>, </a:t>
            </a:r>
            <a:r>
              <a:rPr lang="ko-KR" altLang="en-US" dirty="0"/>
              <a:t>레이아웃</a:t>
            </a:r>
            <a:r>
              <a:rPr lang="en-US" altLang="ko-KR" dirty="0"/>
              <a:t>, </a:t>
            </a:r>
            <a:r>
              <a:rPr lang="ko-KR" altLang="en-US" dirty="0"/>
              <a:t>문자열 등이 들어가는 </a:t>
            </a:r>
            <a:r>
              <a:rPr lang="ko-KR" altLang="en-US" dirty="0" smtClean="0"/>
              <a:t>폴더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err="1" smtClean="0"/>
              <a:t>drawable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 파일 저장</a:t>
            </a:r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smtClean="0"/>
              <a:t>layout </a:t>
            </a:r>
            <a:r>
              <a:rPr lang="ko-KR" altLang="en-US" dirty="0" smtClean="0"/>
              <a:t>폴더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/>
              <a:t>액티비티</a:t>
            </a:r>
            <a:r>
              <a:rPr lang="en-US" altLang="ko-KR" dirty="0"/>
              <a:t>(</a:t>
            </a:r>
            <a:r>
              <a:rPr lang="ko-KR" altLang="en-US" dirty="0"/>
              <a:t>화면</a:t>
            </a:r>
            <a:r>
              <a:rPr lang="en-US" altLang="ko-KR" dirty="0"/>
              <a:t>)</a:t>
            </a:r>
            <a:r>
              <a:rPr lang="ko-KR" altLang="en-US" dirty="0"/>
              <a:t>을 구성하는 </a:t>
            </a:r>
            <a:r>
              <a:rPr lang="en-US" altLang="ko-KR" dirty="0"/>
              <a:t>xml </a:t>
            </a:r>
            <a:r>
              <a:rPr lang="ko-KR" altLang="en-US" dirty="0"/>
              <a:t>파일을 넣으면 됨</a:t>
            </a:r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/>
              <a:t>values  </a:t>
            </a:r>
            <a:r>
              <a:rPr lang="ko-KR" altLang="en-US" dirty="0" smtClean="0"/>
              <a:t>폴더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문자열을 저장하는 </a:t>
            </a:r>
            <a:r>
              <a:rPr lang="en-US" altLang="ko-KR" dirty="0"/>
              <a:t>string.xml </a:t>
            </a:r>
            <a:r>
              <a:rPr lang="ko-KR" altLang="en-US" dirty="0"/>
              <a:t>등이 들어 있음</a:t>
            </a:r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/>
              <a:t>menu </a:t>
            </a:r>
            <a:r>
              <a:rPr lang="ko-KR" altLang="en-US" dirty="0" smtClean="0"/>
              <a:t>폴더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메뉴 </a:t>
            </a:r>
            <a:r>
              <a:rPr lang="en-US" altLang="ko-KR" dirty="0"/>
              <a:t>XML </a:t>
            </a:r>
            <a:r>
              <a:rPr lang="ko-KR" altLang="en-US" dirty="0"/>
              <a:t>파일이 저장되어 있음 </a:t>
            </a:r>
          </a:p>
          <a:p>
            <a:pPr marL="731837" lvl="2" indent="-285750">
              <a:buFont typeface="Arial" pitchFamily="34" charset="0"/>
              <a:buChar char="•"/>
            </a:pP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endParaRPr lang="ko-KR" altLang="en-US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321155" y="3843178"/>
            <a:ext cx="8524875" cy="1591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1"/>
            <a:r>
              <a:rPr lang="en-US" altLang="ko-KR" b="1" dirty="0" smtClean="0"/>
              <a:t>res(generated) </a:t>
            </a:r>
            <a:r>
              <a:rPr lang="ko-KR" altLang="en-US" b="1" dirty="0" smtClean="0"/>
              <a:t>폴더</a:t>
            </a:r>
            <a:endParaRPr lang="en-US" altLang="ko-KR" b="1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smtClean="0"/>
              <a:t>Android Studio 3.5</a:t>
            </a:r>
            <a:r>
              <a:rPr lang="ko-KR" altLang="en-US" dirty="0" smtClean="0"/>
              <a:t>부터 제공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내부적으로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25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프로젝트의 구성 ▶ </a:t>
            </a:r>
            <a:r>
              <a:rPr lang="en-US" altLang="ko-KR" dirty="0" err="1" smtClean="0"/>
              <a:t>BaseApp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구성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1600090"/>
          </a:xfrm>
        </p:spPr>
        <p:txBody>
          <a:bodyPr/>
          <a:lstStyle/>
          <a:p>
            <a:r>
              <a:rPr lang="ko-KR" altLang="en-US" dirty="0" smtClean="0"/>
              <a:t>프로젝트에서 사용되는 폴더 및 파일의 용도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manifests </a:t>
            </a:r>
            <a:r>
              <a:rPr lang="ko-KR" altLang="en-US" b="1" dirty="0" smtClean="0"/>
              <a:t>폴더</a:t>
            </a:r>
            <a:endParaRPr lang="en-US" altLang="ko-KR" b="1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/>
              <a:t>AndroidManifest.xml </a:t>
            </a:r>
            <a:r>
              <a:rPr lang="ko-KR" altLang="en-US" dirty="0"/>
              <a:t>파일이 들어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ko-KR" altLang="en-US" dirty="0" err="1" smtClean="0"/>
              <a:t>앱의</a:t>
            </a:r>
            <a:r>
              <a:rPr lang="ko-KR" altLang="en-US" dirty="0" smtClean="0"/>
              <a:t> </a:t>
            </a:r>
            <a:r>
              <a:rPr lang="ko-KR" altLang="en-US" dirty="0"/>
              <a:t>여러 가지 정보를 담고 </a:t>
            </a:r>
            <a:r>
              <a:rPr lang="ko-KR" altLang="en-US" dirty="0" smtClean="0"/>
              <a:t>있음</a:t>
            </a:r>
            <a:endParaRPr lang="ko-KR" altLang="en-US" dirty="0"/>
          </a:p>
          <a:p>
            <a:pPr marL="731837" lvl="2" indent="-285750">
              <a:buFont typeface="Arial" pitchFamily="34" charset="0"/>
              <a:buChar char="•"/>
            </a:pP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endParaRPr lang="ko-KR" altLang="en-US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278028" y="3015029"/>
            <a:ext cx="8524875" cy="1591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1"/>
            <a:r>
              <a:rPr lang="en-US" altLang="ko-KR" b="1" dirty="0" err="1" smtClean="0"/>
              <a:t>Gradle</a:t>
            </a:r>
            <a:r>
              <a:rPr lang="en-US" altLang="ko-KR" b="1" dirty="0" smtClean="0"/>
              <a:t> Scripts </a:t>
            </a:r>
            <a:r>
              <a:rPr lang="ko-KR" altLang="en-US" b="1" dirty="0" smtClean="0"/>
              <a:t>폴더</a:t>
            </a:r>
            <a:endParaRPr lang="en-US" altLang="ko-KR" b="1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err="1"/>
              <a:t>build.gradle</a:t>
            </a:r>
            <a:r>
              <a:rPr lang="en-US" altLang="ko-KR" dirty="0"/>
              <a:t> (Module: app) : </a:t>
            </a:r>
            <a:r>
              <a:rPr lang="ko-KR" altLang="en-US" dirty="0" err="1"/>
              <a:t>빌드</a:t>
            </a:r>
            <a:r>
              <a:rPr lang="ko-KR" altLang="en-US" dirty="0"/>
              <a:t> 스크립트 핵심 파일</a:t>
            </a:r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err="1"/>
              <a:t>local.properties</a:t>
            </a:r>
            <a:r>
              <a:rPr lang="en-US" altLang="ko-KR" dirty="0"/>
              <a:t> : </a:t>
            </a:r>
            <a:r>
              <a:rPr lang="ko-KR" altLang="en-US" dirty="0" err="1"/>
              <a:t>컴파일되는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의 경로가 들어 있음</a:t>
            </a:r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err="1"/>
              <a:t>gradle.properties</a:t>
            </a:r>
            <a:r>
              <a:rPr lang="en-US" altLang="ko-KR" dirty="0"/>
              <a:t>: JVM </a:t>
            </a:r>
            <a:r>
              <a:rPr lang="ko-KR" altLang="en-US" dirty="0"/>
              <a:t>관련 메모리가 설정되어 있음</a:t>
            </a:r>
          </a:p>
        </p:txBody>
      </p:sp>
    </p:spTree>
    <p:extLst>
      <p:ext uri="{BB962C8B-B14F-4D97-AF65-F5344CB8AC3E}">
        <p14:creationId xmlns:p14="http://schemas.microsoft.com/office/powerpoint/2010/main" val="353147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[Hello Android] </a:t>
            </a:r>
            <a:r>
              <a:rPr lang="ko-KR" altLang="en-US" dirty="0" smtClean="0"/>
              <a:t>프로그램 ▶ 프로젝트 생성</a:t>
            </a:r>
            <a:r>
              <a:rPr lang="en-US" altLang="ko-KR" dirty="0" smtClean="0"/>
              <a:t>[4/6]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(5) [Configure your project]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프로젝트에 대한 정보를 입력하거나 선택</a:t>
            </a:r>
            <a:endParaRPr lang="en-US" altLang="ko-KR" dirty="0" smtClean="0"/>
          </a:p>
          <a:p>
            <a:pPr lvl="2"/>
            <a:r>
              <a:rPr lang="en-US" altLang="ko-KR" b="1" dirty="0">
                <a:latin typeface="+mn-ea"/>
              </a:rPr>
              <a:t>Name</a:t>
            </a:r>
            <a:r>
              <a:rPr lang="en-US" altLang="ko-KR" dirty="0">
                <a:latin typeface="+mn-ea"/>
              </a:rPr>
              <a:t> – </a:t>
            </a:r>
            <a:r>
              <a:rPr lang="ko-KR" altLang="en-US" dirty="0">
                <a:latin typeface="+mn-ea"/>
              </a:rPr>
              <a:t>프로젝트 이름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대문자로 시작하는 것이 좋다</a:t>
            </a:r>
            <a:r>
              <a:rPr lang="en-US" altLang="ko-KR" dirty="0">
                <a:latin typeface="+mn-ea"/>
              </a:rPr>
              <a:t>.</a:t>
            </a:r>
          </a:p>
          <a:p>
            <a:pPr lvl="2"/>
            <a:r>
              <a:rPr lang="en-US" altLang="ko-KR" b="1" dirty="0">
                <a:latin typeface="+mn-ea"/>
              </a:rPr>
              <a:t>Package name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도메인 이름과 애플리케이션 이름을 이어서 만듦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b="1" dirty="0">
                <a:latin typeface="+mn-ea"/>
              </a:rPr>
              <a:t>Save location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프로젝트가 저장될 폴더를 지정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한글은 안됨</a:t>
            </a:r>
            <a:r>
              <a:rPr lang="en-US" altLang="ko-KR" dirty="0">
                <a:latin typeface="+mn-ea"/>
              </a:rPr>
              <a:t>)</a:t>
            </a:r>
          </a:p>
          <a:p>
            <a:pPr lvl="2"/>
            <a:r>
              <a:rPr lang="en-US" altLang="ko-KR" b="1" dirty="0">
                <a:latin typeface="+mn-ea"/>
              </a:rPr>
              <a:t>Language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사용할 언어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b="1" dirty="0">
                <a:latin typeface="+mn-ea"/>
              </a:rPr>
              <a:t>Minimum API level 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– </a:t>
            </a:r>
            <a:r>
              <a:rPr lang="ko-KR" altLang="en-US" dirty="0" err="1">
                <a:latin typeface="+mn-ea"/>
              </a:rPr>
              <a:t>앱이</a:t>
            </a:r>
            <a:r>
              <a:rPr lang="ko-KR" altLang="en-US" dirty="0">
                <a:latin typeface="+mn-ea"/>
              </a:rPr>
              <a:t> 작동하는 최하 버전 </a:t>
            </a:r>
          </a:p>
          <a:p>
            <a:pPr lvl="1"/>
            <a:endParaRPr lang="en-US" altLang="ko-KR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447" y="2872874"/>
            <a:ext cx="5558553" cy="369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7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[Hello Android] </a:t>
            </a:r>
            <a:r>
              <a:rPr lang="ko-KR" altLang="en-US" dirty="0" smtClean="0"/>
              <a:t>프로그램 ▶ 프로젝트 생성</a:t>
            </a:r>
            <a:r>
              <a:rPr lang="en-US" altLang="ko-KR" dirty="0" smtClean="0"/>
              <a:t>[5/6]</a:t>
            </a:r>
            <a:endParaRPr lang="ko-KR" altLang="en-US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(6) 2</a:t>
            </a:r>
            <a:r>
              <a:rPr lang="ko-KR" altLang="en-US" dirty="0" smtClean="0"/>
              <a:t>개 항목이 내부적으로 추가되어 있음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설정 중에는 생략</a:t>
            </a:r>
            <a:r>
              <a:rPr lang="en-US" altLang="ko-KR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sz="1600" b="1" dirty="0" smtClean="0">
                <a:latin typeface="+mn-ea"/>
              </a:rPr>
              <a:t>Activity Name </a:t>
            </a:r>
            <a:r>
              <a:rPr lang="en-US" altLang="ko-KR" sz="1600" dirty="0" smtClean="0">
                <a:latin typeface="+mn-ea"/>
              </a:rPr>
              <a:t>– </a:t>
            </a:r>
            <a:r>
              <a:rPr lang="ko-KR" altLang="en-US" sz="1600" dirty="0" smtClean="0">
                <a:latin typeface="+mn-ea"/>
              </a:rPr>
              <a:t>기본 소스인 </a:t>
            </a:r>
            <a:r>
              <a:rPr lang="en-US" altLang="ko-KR" sz="1600" dirty="0" smtClean="0">
                <a:latin typeface="+mn-ea"/>
              </a:rPr>
              <a:t>Java </a:t>
            </a:r>
            <a:r>
              <a:rPr lang="ko-KR" altLang="en-US" sz="1600" dirty="0" smtClean="0">
                <a:latin typeface="+mn-ea"/>
              </a:rPr>
              <a:t>파일 이름으로 지정</a:t>
            </a:r>
            <a:endParaRPr lang="en-US" altLang="ko-KR" sz="1600" dirty="0" smtClean="0">
              <a:latin typeface="+mn-ea"/>
            </a:endParaRPr>
          </a:p>
          <a:p>
            <a:pPr lvl="1">
              <a:buFont typeface="Arial" pitchFamily="34" charset="0"/>
              <a:buChar char="•"/>
            </a:pPr>
            <a:r>
              <a:rPr lang="en-US" altLang="ko-KR" sz="1600" b="1" dirty="0" smtClean="0">
                <a:latin typeface="+mn-ea"/>
              </a:rPr>
              <a:t>Layout Name</a:t>
            </a:r>
            <a:r>
              <a:rPr lang="en-US" altLang="ko-KR" sz="1600" dirty="0" smtClean="0">
                <a:latin typeface="+mn-ea"/>
              </a:rPr>
              <a:t> – </a:t>
            </a:r>
            <a:r>
              <a:rPr lang="ko-KR" altLang="en-US" sz="1600" dirty="0" smtClean="0">
                <a:latin typeface="+mn-ea"/>
              </a:rPr>
              <a:t>기본 화면인 </a:t>
            </a:r>
            <a:r>
              <a:rPr lang="en-US" altLang="ko-KR" sz="1600" dirty="0" smtClean="0">
                <a:latin typeface="+mn-ea"/>
              </a:rPr>
              <a:t>XML </a:t>
            </a:r>
            <a:r>
              <a:rPr lang="ko-KR" altLang="en-US" sz="1600" dirty="0" smtClean="0">
                <a:latin typeface="+mn-ea"/>
              </a:rPr>
              <a:t>파일 이름으로 지정 </a:t>
            </a:r>
            <a:endParaRPr lang="en-US" altLang="ko-KR" sz="1600" dirty="0" smtClean="0">
              <a:latin typeface="+mn-ea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 smtClean="0"/>
              <a:t>Android</a:t>
            </a:r>
            <a:r>
              <a:rPr lang="ko-KR" altLang="en-US" dirty="0"/>
              <a:t> </a:t>
            </a:r>
            <a:r>
              <a:rPr lang="ko-KR" altLang="en-US" dirty="0" err="1" smtClean="0"/>
              <a:t>버전별</a:t>
            </a:r>
            <a:r>
              <a:rPr lang="ko-KR" altLang="en-US" dirty="0" smtClean="0"/>
              <a:t> 누적 점유율</a:t>
            </a:r>
            <a:endParaRPr lang="en-US" altLang="ko-KR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60" y="2870233"/>
            <a:ext cx="5029200" cy="37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5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6325</TotalTime>
  <Words>2418</Words>
  <Application>Microsoft Office PowerPoint</Application>
  <PresentationFormat>화면 슬라이드 쇼(4:3)</PresentationFormat>
  <Paragraphs>297</Paragraphs>
  <Slides>71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0" baseType="lpstr">
      <vt:lpstr>HY견고딕</vt:lpstr>
      <vt:lpstr>HY헤드라인M</vt:lpstr>
      <vt:lpstr>굴림</vt:lpstr>
      <vt:lpstr>맑은 고딕</vt:lpstr>
      <vt:lpstr>Arial</vt:lpstr>
      <vt:lpstr>Impact</vt:lpstr>
      <vt:lpstr>Wingdings</vt:lpstr>
      <vt:lpstr>Wingdings 2</vt:lpstr>
      <vt:lpstr>Standarddesign</vt:lpstr>
      <vt:lpstr>02. 처음 만드는   안드로이드 애플리케이션</vt:lpstr>
      <vt:lpstr>PowerPoint 프레젠테이션</vt:lpstr>
      <vt:lpstr>PowerPoint 프레젠테이션</vt:lpstr>
      <vt:lpstr>1. 처음 만드는 [Hello Android] 프로그램</vt:lpstr>
      <vt:lpstr>1. [Hello Android] 프로그램 ▶ 프로젝트 생성[1/6]</vt:lpstr>
      <vt:lpstr>1. [Hello Android] 프로그램 ▶ 프로젝트 생성[2/6]</vt:lpstr>
      <vt:lpstr>1. [Hello Android] 프로그램 ▶ 프로젝트 생성[3/6]</vt:lpstr>
      <vt:lpstr>1. [Hello Android] 프로그램 ▶ 프로젝트 생성[4/6]</vt:lpstr>
      <vt:lpstr>1. [Hello Android] 프로그램 ▶ 프로젝트 생성[5/6]</vt:lpstr>
      <vt:lpstr>1. [Hello Android] 프로그램 ▶ 프로젝트 생성[6/6]</vt:lpstr>
      <vt:lpstr>1. [Hello Android] 프로그램 ▶ 화면 디자인 및 편집[1/5]</vt:lpstr>
      <vt:lpstr>1. [Hello Android] 프로그램 ▶ 화면 디자인 및 편집[2/5]</vt:lpstr>
      <vt:lpstr>1. [Hello Android] 프로그램 ▶ 화면 디자인 및 편집[3/5]</vt:lpstr>
      <vt:lpstr>1. [Hello Android] 프로그램 ▶ 화면 디자인 및 편집[4/5]</vt:lpstr>
      <vt:lpstr>1. [Hello Android] 프로그램 ▶ 화면 디자인 및 편집[5/5]</vt:lpstr>
      <vt:lpstr>1. [Hello Android] 프로그램 ▶ JAVA 코드 작성 및 수정</vt:lpstr>
      <vt:lpstr>1. [Hello Android] 프로그램 ▶ 프로젝트 실행, 확인[1/2]</vt:lpstr>
      <vt:lpstr>1. [Hello Android] 프로그램 ▶ 프로젝트 실행, 확인[2/2]</vt:lpstr>
      <vt:lpstr>1. [Hello Android] 프로그램 ▶ 안드로이드 애플리케이션 개발 완료</vt:lpstr>
      <vt:lpstr>1. [Hello Android] 프로그램</vt:lpstr>
      <vt:lpstr>1. [Hello Android] 프로그램 </vt:lpstr>
      <vt:lpstr>1. [Hello Android] 프로그램 </vt:lpstr>
      <vt:lpstr>2. AVD 명칭과 사용법 ▶ AVD 명칭</vt:lpstr>
      <vt:lpstr>2. AVD 명칭과 사용법 ▶ AVD 사용법[1/9]</vt:lpstr>
      <vt:lpstr>2. AVD 명칭과 사용법 ▶ AVD 사용법[2/9]</vt:lpstr>
      <vt:lpstr>2. AVD 명칭과 사용법 ▶ AVD 사용법[3/9]</vt:lpstr>
      <vt:lpstr>2. AVD 명칭과 사용법 ▶ AVD 사용법[4/9]</vt:lpstr>
      <vt:lpstr>2. AVD 명칭과 사용법 ▶ AVD 사용법[5/9]</vt:lpstr>
      <vt:lpstr>2. AVD 명칭과 사용법 ▶ AVD 사용법[6/9]</vt:lpstr>
      <vt:lpstr>2. AVD 명칭과 사용법 ▶ AVD 사용법[7/9]</vt:lpstr>
      <vt:lpstr>2. AVD 명칭과 사용법 ▶ AVD 사용법[8/9]</vt:lpstr>
      <vt:lpstr>2. AVD 명칭과 사용법 ▶ AVD 사용법[9/9]</vt:lpstr>
      <vt:lpstr>3. 안드로이드 애플리케이션 작성 ▶ 프로젝트 관리[1/8]</vt:lpstr>
      <vt:lpstr>3. 안드로이드 애플리케이션 작성 ▶ 프로젝트 관리[2/8]</vt:lpstr>
      <vt:lpstr>3. 안드로이드 애플리케이션 작성 ▶ 프로젝트 관리[3/8]</vt:lpstr>
      <vt:lpstr>3. 안드로이드 애플리케이션 작성 ▶ 프로젝트 관리[4/8]</vt:lpstr>
      <vt:lpstr>3. 안드로이드 애플리케이션 작성 ▶ 프로젝트 관리[5/8]</vt:lpstr>
      <vt:lpstr>3. 안드로이드 애플리케이션 작성 ▶ 프로젝트 관리[6/8]</vt:lpstr>
      <vt:lpstr>3. 안드로이드 애플리케이션 작성 ▶ 프로젝트 관리[7/8]</vt:lpstr>
      <vt:lpstr>3. 안드로이드 애플리케이션 작성 ▶ 프로젝트 관리[8/8]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3. 안드로이드 애플리케이션 작성 ▶ 표준 틀</vt:lpstr>
      <vt:lpstr>4. 프로젝트의 구성 ▶ BaseApp 프로젝트 구성</vt:lpstr>
      <vt:lpstr>4. 프로젝트의 구성 ▶ BaseApp 프로젝트 구성</vt:lpstr>
      <vt:lpstr>4. 프로젝트의 구성 ▶ BaseApp 프로젝트 구성</vt:lpstr>
      <vt:lpstr>4. 프로젝트의 구성 ▶ BaseApp 프로젝트 구성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YoonBarGram</cp:lastModifiedBy>
  <cp:revision>494</cp:revision>
  <dcterms:created xsi:type="dcterms:W3CDTF">2007-11-27T23:54:21Z</dcterms:created>
  <dcterms:modified xsi:type="dcterms:W3CDTF">2020-01-15T19:18:55Z</dcterms:modified>
</cp:coreProperties>
</file>